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1846" r:id="rId4"/>
    <p:sldId id="2065" r:id="rId5"/>
    <p:sldId id="2066" r:id="rId6"/>
    <p:sldId id="1956" r:id="rId7"/>
    <p:sldId id="2068" r:id="rId8"/>
    <p:sldId id="5735" r:id="rId9"/>
    <p:sldId id="1868" r:id="rId10"/>
    <p:sldId id="5736" r:id="rId11"/>
    <p:sldId id="1824" r:id="rId12"/>
    <p:sldId id="1825" r:id="rId13"/>
    <p:sldId id="2083" r:id="rId14"/>
    <p:sldId id="2070" r:id="rId15"/>
    <p:sldId id="292" r:id="rId16"/>
    <p:sldId id="2079" r:id="rId17"/>
    <p:sldId id="1893" r:id="rId18"/>
    <p:sldId id="1826" r:id="rId19"/>
    <p:sldId id="1894" r:id="rId20"/>
    <p:sldId id="264" r:id="rId21"/>
    <p:sldId id="2087" r:id="rId22"/>
    <p:sldId id="2088" r:id="rId23"/>
    <p:sldId id="2089" r:id="rId24"/>
    <p:sldId id="2081" r:id="rId25"/>
    <p:sldId id="1829" r:id="rId26"/>
    <p:sldId id="2072" r:id="rId27"/>
    <p:sldId id="2073" r:id="rId28"/>
    <p:sldId id="2077" r:id="rId29"/>
    <p:sldId id="2076" r:id="rId30"/>
    <p:sldId id="1819" r:id="rId31"/>
    <p:sldId id="2060" r:id="rId32"/>
    <p:sldId id="2096" r:id="rId33"/>
    <p:sldId id="2091" r:id="rId34"/>
    <p:sldId id="2082" r:id="rId35"/>
    <p:sldId id="2078" r:id="rId36"/>
    <p:sldId id="1897" r:id="rId37"/>
    <p:sldId id="1898" r:id="rId38"/>
    <p:sldId id="2094" r:id="rId39"/>
    <p:sldId id="286" r:id="rId40"/>
    <p:sldId id="2092" r:id="rId41"/>
    <p:sldId id="204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A3D4EA-0D7F-4E43-9751-92E5FF499FC1}" v="17" dt="2025-09-10T21:28:27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/>
    <p:restoredTop sz="93288"/>
  </p:normalViewPr>
  <p:slideViewPr>
    <p:cSldViewPr snapToGrid="0">
      <p:cViewPr varScale="1">
        <p:scale>
          <a:sx n="118" d="100"/>
          <a:sy n="118" d="100"/>
        </p:scale>
        <p:origin x="496" y="200"/>
      </p:cViewPr>
      <p:guideLst>
        <p:guide orient="horz" pos="432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4BA02-DFE4-8C49-9CBD-D8076B53101E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844CB-6947-5D49-B88C-A2004A57A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52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448E3-CD4C-2BBA-A694-351CC198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937A0-D123-C678-7C9D-CAE5BC3C1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DFDDF-966A-9D85-F89E-3B2908086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RSA often used to pass symmetric key encryption</a:t>
            </a:r>
          </a:p>
          <a:p>
            <a:r>
              <a:rPr lang="en-US" dirty="0"/>
              <a:t>Most efficient classical </a:t>
            </a:r>
            <a:r>
              <a:rPr lang="en-US" dirty="0" err="1"/>
              <a:t>alg</a:t>
            </a:r>
            <a:r>
              <a:rPr lang="en-US" dirty="0"/>
              <a:t>: number field sieve. Runtime is exponential in N (where N uses log_2 N bits)</a:t>
            </a:r>
          </a:p>
          <a:p>
            <a:r>
              <a:rPr lang="en-US" dirty="0"/>
              <a:t>Shor’s algorithm is polynomial in N. RSA is </a:t>
            </a:r>
            <a:r>
              <a:rPr lang="en-US" dirty="0" err="1"/>
              <a:t>alos</a:t>
            </a:r>
            <a:r>
              <a:rPr lang="en-US" dirty="0"/>
              <a:t> vulnerable to elliptic curve and Diffie-</a:t>
            </a:r>
            <a:r>
              <a:rPr lang="en-US" dirty="0" err="1"/>
              <a:t>hellman</a:t>
            </a:r>
            <a:r>
              <a:rPr lang="en-US" dirty="0"/>
              <a:t> algorithms.</a:t>
            </a:r>
          </a:p>
          <a:p>
            <a:endParaRPr lang="en-US" dirty="0"/>
          </a:p>
          <a:p>
            <a:r>
              <a:rPr lang="en-US" dirty="0"/>
              <a:t>2017: NIST had a post quantum crypto contents to find PQC algorithms for public-key encryption and digital signatures.  Winners announced in 2022, including a lattice-based algorithm (NP-hard)</a:t>
            </a:r>
          </a:p>
          <a:p>
            <a:endParaRPr lang="en-US" dirty="0"/>
          </a:p>
          <a:p>
            <a:r>
              <a:rPr lang="en-US" dirty="0" err="1"/>
              <a:t>Yilei</a:t>
            </a:r>
            <a:r>
              <a:rPr lang="en-US" dirty="0"/>
              <a:t> Chen posted a paper April16 that reduced the scaling of lattice problems from exponential to polynomial</a:t>
            </a:r>
          </a:p>
          <a:p>
            <a:r>
              <a:rPr lang="en-US" dirty="0" err="1"/>
              <a:t>Eprint.iacr.org</a:t>
            </a:r>
            <a:r>
              <a:rPr lang="en-US" dirty="0"/>
              <a:t>/2024/555.pdf </a:t>
            </a:r>
            <a:r>
              <a:rPr lang="en-US" dirty="0">
                <a:sym typeface="Wingdings" pitchFamily="2" charset="2"/>
              </a:rPr>
              <a:t> there was a bug discovered a few days later (whew!)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**few absolute proofs of the post-quantum security of algorithms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Nitrogen fixing</a:t>
            </a:r>
          </a:p>
          <a:p>
            <a:r>
              <a:rPr lang="en-US" dirty="0">
                <a:sym typeface="Wingdings" pitchFamily="2" charset="2"/>
              </a:rPr>
              <a:t>Fusion calculations for DOE</a:t>
            </a:r>
          </a:p>
          <a:p>
            <a:r>
              <a:rPr lang="en-US" dirty="0"/>
              <a:t>Financial algorithms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67C4A-6242-AEB8-38D0-2709FAEE6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91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EOS 14:00</a:t>
            </a:r>
          </a:p>
        </p:txBody>
      </p:sp>
    </p:spTree>
    <p:extLst>
      <p:ext uri="{BB962C8B-B14F-4D97-AF65-F5344CB8AC3E}">
        <p14:creationId xmlns:p14="http://schemas.microsoft.com/office/powerpoint/2010/main" val="129382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1" name="Shape 7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EOS 43:00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7:00</a:t>
            </a:r>
          </a:p>
        </p:txBody>
      </p:sp>
    </p:spTree>
    <p:extLst>
      <p:ext uri="{BB962C8B-B14F-4D97-AF65-F5344CB8AC3E}">
        <p14:creationId xmlns:p14="http://schemas.microsoft.com/office/powerpoint/2010/main" val="132909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RSA often used to pass symmetric key encryption</a:t>
            </a:r>
          </a:p>
          <a:p>
            <a:r>
              <a:rPr lang="en-US" dirty="0"/>
              <a:t>Most efficient classical </a:t>
            </a:r>
            <a:r>
              <a:rPr lang="en-US" dirty="0" err="1"/>
              <a:t>alg</a:t>
            </a:r>
            <a:r>
              <a:rPr lang="en-US" dirty="0"/>
              <a:t>: number field sieve. Runtime is exponential in N (where N uses log_2 N bits)</a:t>
            </a:r>
          </a:p>
          <a:p>
            <a:r>
              <a:rPr lang="en-US" dirty="0"/>
              <a:t>Shor’s algorithm is polynomial in N. RSA is </a:t>
            </a:r>
            <a:r>
              <a:rPr lang="en-US" dirty="0" err="1"/>
              <a:t>alos</a:t>
            </a:r>
            <a:r>
              <a:rPr lang="en-US" dirty="0"/>
              <a:t> vulnerable to elliptic curve and Diffie-</a:t>
            </a:r>
            <a:r>
              <a:rPr lang="en-US" dirty="0" err="1"/>
              <a:t>hellman</a:t>
            </a:r>
            <a:r>
              <a:rPr lang="en-US" dirty="0"/>
              <a:t> algorithms.</a:t>
            </a:r>
          </a:p>
          <a:p>
            <a:endParaRPr lang="en-US" dirty="0"/>
          </a:p>
          <a:p>
            <a:r>
              <a:rPr lang="en-US" dirty="0"/>
              <a:t>2017: NIST had a post quantum crypto contents to find PQC algorithms for public-key encryption and digital signatures.  Winners announced in 2022, including a lattice-based algorithm (NP-hard)</a:t>
            </a:r>
          </a:p>
          <a:p>
            <a:endParaRPr lang="en-US" dirty="0"/>
          </a:p>
          <a:p>
            <a:r>
              <a:rPr lang="en-US" dirty="0" err="1"/>
              <a:t>Yilei</a:t>
            </a:r>
            <a:r>
              <a:rPr lang="en-US" dirty="0"/>
              <a:t> Chen posted a paper April16 that reduced the scaling of lattice problems from exponential to polynomial</a:t>
            </a:r>
          </a:p>
          <a:p>
            <a:r>
              <a:rPr lang="en-US" dirty="0" err="1"/>
              <a:t>Eprint.iacr.org</a:t>
            </a:r>
            <a:r>
              <a:rPr lang="en-US" dirty="0"/>
              <a:t>/2024/555.pdf </a:t>
            </a:r>
            <a:r>
              <a:rPr lang="en-US" dirty="0">
                <a:sym typeface="Wingdings" pitchFamily="2" charset="2"/>
              </a:rPr>
              <a:t> there was a bug discovered a few days later (whew!)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**few absolute proofs of the post-quantum security of algorithms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Nitrogen fixing</a:t>
            </a:r>
          </a:p>
          <a:p>
            <a:r>
              <a:rPr lang="en-US" dirty="0">
                <a:sym typeface="Wingdings" pitchFamily="2" charset="2"/>
              </a:rPr>
              <a:t>Fusion calculations for DOE</a:t>
            </a:r>
          </a:p>
          <a:p>
            <a:r>
              <a:rPr lang="en-US" dirty="0"/>
              <a:t>Financial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3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0FD58-0172-24F0-81AE-77DB120FA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D58961-56EB-BA3D-B55A-8793EB3A3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D4989-FA4A-A644-D8B0-E17318B1D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RSA often used to pass symmetric key encryption</a:t>
            </a:r>
          </a:p>
          <a:p>
            <a:r>
              <a:rPr lang="en-US" dirty="0"/>
              <a:t>Most efficient classical </a:t>
            </a:r>
            <a:r>
              <a:rPr lang="en-US" dirty="0" err="1"/>
              <a:t>alg</a:t>
            </a:r>
            <a:r>
              <a:rPr lang="en-US" dirty="0"/>
              <a:t>: number field sieve. Runtime is exponential in N (where N uses log_2 N bits)</a:t>
            </a:r>
          </a:p>
          <a:p>
            <a:r>
              <a:rPr lang="en-US" dirty="0"/>
              <a:t>Shor’s algorithm is polynomial in N. RSA is </a:t>
            </a:r>
            <a:r>
              <a:rPr lang="en-US" dirty="0" err="1"/>
              <a:t>alos</a:t>
            </a:r>
            <a:r>
              <a:rPr lang="en-US" dirty="0"/>
              <a:t> vulnerable to elliptic curve and Diffie-</a:t>
            </a:r>
            <a:r>
              <a:rPr lang="en-US" dirty="0" err="1"/>
              <a:t>hellman</a:t>
            </a:r>
            <a:r>
              <a:rPr lang="en-US" dirty="0"/>
              <a:t> algorithms.</a:t>
            </a:r>
          </a:p>
          <a:p>
            <a:endParaRPr lang="en-US" dirty="0"/>
          </a:p>
          <a:p>
            <a:r>
              <a:rPr lang="en-US" dirty="0"/>
              <a:t>2017: NIST had a post quantum crypto contents to find PQC algorithms for public-key encryption and digital signatures.  Winners announced in 2022, including a lattice-based algorithm (NP-hard)</a:t>
            </a:r>
          </a:p>
          <a:p>
            <a:endParaRPr lang="en-US" dirty="0"/>
          </a:p>
          <a:p>
            <a:r>
              <a:rPr lang="en-US" dirty="0" err="1"/>
              <a:t>Yilei</a:t>
            </a:r>
            <a:r>
              <a:rPr lang="en-US" dirty="0"/>
              <a:t> Chen posted a paper April16 that reduced the scaling of lattice problems from exponential to polynomial</a:t>
            </a:r>
          </a:p>
          <a:p>
            <a:r>
              <a:rPr lang="en-US" dirty="0" err="1"/>
              <a:t>Eprint.iacr.org</a:t>
            </a:r>
            <a:r>
              <a:rPr lang="en-US" dirty="0"/>
              <a:t>/2024/555.pdf </a:t>
            </a:r>
            <a:r>
              <a:rPr lang="en-US" dirty="0">
                <a:sym typeface="Wingdings" pitchFamily="2" charset="2"/>
              </a:rPr>
              <a:t> there was a bug discovered a few days later (whew!)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**few absolute proofs of the post-quantum security of algorithms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Nitrogen fixing</a:t>
            </a:r>
          </a:p>
          <a:p>
            <a:r>
              <a:rPr lang="en-US" dirty="0">
                <a:sym typeface="Wingdings" pitchFamily="2" charset="2"/>
              </a:rPr>
              <a:t>Fusion calculations for DOE</a:t>
            </a:r>
          </a:p>
          <a:p>
            <a:r>
              <a:rPr lang="en-US" dirty="0"/>
              <a:t>Financial algorithms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853A-57C2-8289-A16C-768C08670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1A7267-269F-4D26-9F96-B6358A06B9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8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End: 12:00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0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End: 12:00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7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EOS 5:45</a:t>
            </a:r>
          </a:p>
        </p:txBody>
      </p:sp>
    </p:spTree>
    <p:extLst>
      <p:ext uri="{BB962C8B-B14F-4D97-AF65-F5344CB8AC3E}">
        <p14:creationId xmlns:p14="http://schemas.microsoft.com/office/powerpoint/2010/main" val="1587688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9:30</a:t>
            </a:r>
          </a:p>
        </p:txBody>
      </p:sp>
    </p:spTree>
    <p:extLst>
      <p:ext uri="{BB962C8B-B14F-4D97-AF65-F5344CB8AC3E}">
        <p14:creationId xmlns:p14="http://schemas.microsoft.com/office/powerpoint/2010/main" val="2485218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728A40-6DBD-5F48-8EFA-B79A5B9FF8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2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28A40-6DBD-5F48-8EFA-B79A5B9FF8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5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2C8F-BD35-599C-FB81-BE252E599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F45C5-1670-BE93-53A4-46B4888DE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FF50-83E8-9A68-112C-EF386E79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A4A39-251A-5001-B768-A1C314A8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B38BC-4396-B2F8-E736-6AA34516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B969-8A88-DAF4-DCF7-7894439F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DB7AC-C288-CF91-90B4-480928A1D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F2313-3C97-A84B-1A5C-621D8D63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BA13A-9097-A559-0BD8-831FCD87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55FE-3EB5-0227-334D-DF05EA4C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09426B-9EBF-C297-47C1-E5783ADE9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169DE-F661-F9B8-B8A1-60CFB1B86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139BF-6556-D173-9623-73939D81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2DEE8-1B43-3A53-B394-9D721A66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C274F-C911-F7BE-7C3B-5D973C6F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60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_Slide_NM&amp;CA_UU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0"/>
          <p:cNvSpPr txBox="1"/>
          <p:nvPr/>
        </p:nvSpPr>
        <p:spPr>
          <a:xfrm>
            <a:off x="10238841" y="5382133"/>
            <a:ext cx="1907440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/>
            </a:lvl1pPr>
          </a:lstStyle>
          <a:p>
            <a: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</p:txBody>
      </p:sp>
      <p:sp>
        <p:nvSpPr>
          <p:cNvPr id="12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73146" y="1194099"/>
            <a:ext cx="6351554" cy="172700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ts val="3700"/>
              </a:lnSpc>
              <a:defRPr sz="3600" spc="31">
                <a:solidFill>
                  <a:srgbClr val="FFFFFF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286420" y="6586867"/>
            <a:ext cx="1828801" cy="13652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>
                <a:solidFill>
                  <a:srgbClr val="3C3C3C"/>
                </a:solidFill>
              </a:defRPr>
            </a:lvl1pPr>
            <a:lvl2pPr marL="328158" indent="-127000" algn="ctr">
              <a:defRPr sz="800" b="1">
                <a:solidFill>
                  <a:srgbClr val="3C3C3C"/>
                </a:solidFill>
              </a:defRPr>
            </a:lvl2pPr>
            <a:lvl3pPr marL="547315" indent="-163285" algn="ctr">
              <a:defRPr sz="800" b="1">
                <a:solidFill>
                  <a:srgbClr val="3C3C3C"/>
                </a:solidFill>
              </a:defRPr>
            </a:lvl3pPr>
            <a:lvl4pPr marL="730186" indent="-163285" algn="ctr">
              <a:defRPr sz="800" b="1">
                <a:solidFill>
                  <a:srgbClr val="3C3C3C"/>
                </a:solidFill>
              </a:defRPr>
            </a:lvl4pPr>
            <a:lvl5pPr marL="913057" indent="-163285" algn="ctr">
              <a:defRPr sz="800" b="1">
                <a:solidFill>
                  <a:srgbClr val="3C3C3C"/>
                </a:solidFill>
              </a:defRPr>
            </a:lvl5pPr>
          </a:lstStyle>
          <a:p>
            <a:r>
              <a:t>CLICK TO ADD SAND XXXX-XXXX P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Picture Placeholder 30"/>
          <p:cNvSpPr>
            <a:spLocks noGrp="1"/>
          </p:cNvSpPr>
          <p:nvPr>
            <p:ph type="pic" sz="quarter" idx="21"/>
          </p:nvPr>
        </p:nvSpPr>
        <p:spPr>
          <a:xfrm>
            <a:off x="2732140" y="2921104"/>
            <a:ext cx="1302312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" name="Picture Placeholder 32"/>
          <p:cNvSpPr>
            <a:spLocks noGrp="1"/>
          </p:cNvSpPr>
          <p:nvPr>
            <p:ph type="pic" sz="quarter" idx="22"/>
          </p:nvPr>
        </p:nvSpPr>
        <p:spPr>
          <a:xfrm>
            <a:off x="791894" y="2921104"/>
            <a:ext cx="1828801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" name="Picture Placeholder 34"/>
          <p:cNvSpPr>
            <a:spLocks noGrp="1"/>
          </p:cNvSpPr>
          <p:nvPr>
            <p:ph type="pic" sz="quarter" idx="23"/>
          </p:nvPr>
        </p:nvSpPr>
        <p:spPr>
          <a:xfrm>
            <a:off x="4145896" y="2921104"/>
            <a:ext cx="2167576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7565570" y="1342124"/>
            <a:ext cx="2623460" cy="14615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" name="Picture Placeholder 30"/>
          <p:cNvSpPr>
            <a:spLocks noGrp="1"/>
          </p:cNvSpPr>
          <p:nvPr>
            <p:ph type="pic" sz="quarter" idx="25"/>
          </p:nvPr>
        </p:nvSpPr>
        <p:spPr>
          <a:xfrm>
            <a:off x="6424919" y="2921811"/>
            <a:ext cx="1135119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773146" y="5382133"/>
            <a:ext cx="6351554" cy="1142492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/>
            </a:lvl1pPr>
          </a:lstStyle>
          <a:p>
            <a:r>
              <a:t>Click to add date, location, or additional content</a:t>
            </a:r>
          </a:p>
        </p:txBody>
      </p:sp>
      <p:pic>
        <p:nvPicPr>
          <p:cNvPr id="2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928" y="206264"/>
            <a:ext cx="1899563" cy="82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506" y="5068122"/>
            <a:ext cx="1740629" cy="25307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139961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_Break_NM&amp;CA_UU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130693" y="5064545"/>
            <a:ext cx="7070706" cy="99335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200">
                <a:solidFill>
                  <a:srgbClr val="3C3C3C"/>
                </a:solidFill>
              </a:defRPr>
            </a:lvl1pPr>
            <a:lvl2pPr marL="0" indent="457178">
              <a:buSzTx/>
              <a:buNone/>
              <a:defRPr sz="1800" spc="200">
                <a:solidFill>
                  <a:srgbClr val="3C3C3C"/>
                </a:solidFill>
              </a:defRPr>
            </a:lvl2pPr>
            <a:lvl3pPr marL="0" indent="914353">
              <a:buSzTx/>
              <a:buNone/>
              <a:defRPr sz="1800" spc="200">
                <a:solidFill>
                  <a:srgbClr val="3C3C3C"/>
                </a:solidFill>
              </a:defRPr>
            </a:lvl3pPr>
            <a:lvl4pPr marL="0" indent="1371531">
              <a:buSzTx/>
              <a:buNone/>
              <a:defRPr sz="1800" spc="200">
                <a:solidFill>
                  <a:srgbClr val="3C3C3C"/>
                </a:solidFill>
              </a:defRPr>
            </a:lvl4pPr>
            <a:lvl5pPr marL="0" indent="1828708">
              <a:buSzTx/>
              <a:buNone/>
              <a:defRPr sz="1800" spc="200">
                <a:solidFill>
                  <a:srgbClr val="3C3C3C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" name="Click to add section title"/>
          <p:cNvSpPr txBox="1">
            <a:spLocks noGrp="1"/>
          </p:cNvSpPr>
          <p:nvPr>
            <p:ph type="title" hasCustomPrompt="1"/>
          </p:nvPr>
        </p:nvSpPr>
        <p:spPr>
          <a:xfrm>
            <a:off x="4130693" y="3112606"/>
            <a:ext cx="7070707" cy="169025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ts val="3700"/>
              </a:lnSpc>
              <a:defRPr sz="3600" spc="31">
                <a:solidFill>
                  <a:srgbClr val="FFFFFF"/>
                </a:solidFill>
              </a:defRPr>
            </a:lvl1pPr>
          </a:lstStyle>
          <a:p>
            <a:r>
              <a:t>Click to add section title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4221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and Content - Click to add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and Content - Click to add title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0625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and Double Content - 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/>
          <a:p>
            <a:r>
              <a:t>Title and Double Content - Click to add title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158660" y="1409700"/>
            <a:ext cx="5029201" cy="4648200"/>
          </a:xfrm>
          <a:prstGeom prst="rect">
            <a:avLst/>
          </a:prstGeom>
        </p:spPr>
        <p:txBody>
          <a:bodyPr/>
          <a:lstStyle/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8744" y="488128"/>
            <a:ext cx="301909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491020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Only - 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/>
          <a:p>
            <a:r>
              <a:t>Title Only - Click to add title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8744" y="488128"/>
            <a:ext cx="301909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597523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4055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16"/>
          <p:cNvSpPr/>
          <p:nvPr/>
        </p:nvSpPr>
        <p:spPr>
          <a:xfrm rot="5400000">
            <a:off x="238398" y="310895"/>
            <a:ext cx="685801" cy="64009"/>
          </a:xfrm>
          <a:prstGeom prst="rect">
            <a:avLst/>
          </a:prstGeom>
          <a:solidFill>
            <a:srgbClr val="00ACD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CLICK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613302" y="10757"/>
            <a:ext cx="10892894" cy="665939"/>
          </a:xfrm>
          <a:prstGeom prst="rect">
            <a:avLst/>
          </a:prstGeom>
        </p:spPr>
        <p:txBody>
          <a:bodyPr anchor="b"/>
          <a:lstStyle/>
          <a:p>
            <a:r>
              <a:t>CLICK TO EDIT MASTER TITLE STYLE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2440" y="474495"/>
            <a:ext cx="301908" cy="30734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" name="Rectangle 10"/>
          <p:cNvSpPr/>
          <p:nvPr/>
        </p:nvSpPr>
        <p:spPr>
          <a:xfrm>
            <a:off x="11506200" y="321773"/>
            <a:ext cx="685800" cy="368301"/>
          </a:xfrm>
          <a:prstGeom prst="rect">
            <a:avLst/>
          </a:prstGeom>
          <a:solidFill>
            <a:srgbClr val="00ACD9">
              <a:alpha val="67000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5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425" y="380825"/>
            <a:ext cx="259676" cy="251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icture 12" descr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731253" y="3397252"/>
            <a:ext cx="6858000" cy="63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795518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_Slide_NM&amp;CA_UU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30"/>
          <p:cNvSpPr txBox="1"/>
          <p:nvPr/>
        </p:nvSpPr>
        <p:spPr>
          <a:xfrm>
            <a:off x="10238841" y="5382133"/>
            <a:ext cx="1907440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800">
                <a:solidFill>
                  <a:srgbClr val="FFFFFF"/>
                </a:solidFill>
              </a:defRPr>
            </a:lvl1pPr>
          </a:lstStyle>
          <a:p>
            <a: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</p:txBody>
      </p:sp>
      <p:sp>
        <p:nvSpPr>
          <p:cNvPr id="98" name="Picture Placeholder 30"/>
          <p:cNvSpPr>
            <a:spLocks noGrp="1"/>
          </p:cNvSpPr>
          <p:nvPr>
            <p:ph type="pic" sz="quarter" idx="21"/>
          </p:nvPr>
        </p:nvSpPr>
        <p:spPr>
          <a:xfrm>
            <a:off x="2732140" y="2921104"/>
            <a:ext cx="1302312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9" name="Picture Placeholder 32"/>
          <p:cNvSpPr>
            <a:spLocks noGrp="1"/>
          </p:cNvSpPr>
          <p:nvPr>
            <p:ph type="pic" sz="quarter" idx="22"/>
          </p:nvPr>
        </p:nvSpPr>
        <p:spPr>
          <a:xfrm>
            <a:off x="791894" y="2921104"/>
            <a:ext cx="1828801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Picture Placeholder 34"/>
          <p:cNvSpPr>
            <a:spLocks noGrp="1"/>
          </p:cNvSpPr>
          <p:nvPr>
            <p:ph type="pic" sz="quarter" idx="23"/>
          </p:nvPr>
        </p:nvSpPr>
        <p:spPr>
          <a:xfrm>
            <a:off x="4145896" y="2921104"/>
            <a:ext cx="2167576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1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7565570" y="1342124"/>
            <a:ext cx="2623460" cy="146158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2" name="Picture Placeholder 30"/>
          <p:cNvSpPr>
            <a:spLocks noGrp="1"/>
          </p:cNvSpPr>
          <p:nvPr>
            <p:ph type="pic" sz="quarter" idx="25"/>
          </p:nvPr>
        </p:nvSpPr>
        <p:spPr>
          <a:xfrm>
            <a:off x="6424919" y="2921811"/>
            <a:ext cx="1135119" cy="9144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73146" y="1194099"/>
            <a:ext cx="6351554" cy="172700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ts val="3700"/>
              </a:lnSpc>
              <a:defRPr sz="3600" spc="31">
                <a:solidFill>
                  <a:srgbClr val="FFFFFF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286420" y="6586867"/>
            <a:ext cx="1828801" cy="13652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>
                <a:solidFill>
                  <a:srgbClr val="FFFFFF"/>
                </a:solidFill>
              </a:defRPr>
            </a:lvl1pPr>
            <a:lvl2pPr marL="282434" indent="-81275" algn="ctr">
              <a:defRPr sz="800" b="1">
                <a:solidFill>
                  <a:srgbClr val="FFFFFF"/>
                </a:solidFill>
              </a:defRPr>
            </a:lvl2pPr>
            <a:lvl3pPr marL="488527" indent="-104497" algn="ctr">
              <a:defRPr sz="800" b="1">
                <a:solidFill>
                  <a:srgbClr val="FFFFFF"/>
                </a:solidFill>
              </a:defRPr>
            </a:lvl3pPr>
            <a:lvl4pPr marL="671398" indent="-104497" algn="ctr">
              <a:defRPr sz="800" b="1">
                <a:solidFill>
                  <a:srgbClr val="FFFFFF"/>
                </a:solidFill>
              </a:defRPr>
            </a:lvl4pPr>
            <a:lvl5pPr marL="854269" indent="-104497" algn="ctr">
              <a:defRPr sz="800" b="1">
                <a:solidFill>
                  <a:srgbClr val="FFFFFF"/>
                </a:solidFill>
              </a:defRPr>
            </a:lvl5pPr>
          </a:lstStyle>
          <a:p>
            <a:r>
              <a:t>CLICK TO ADD SAND XXXX-XXXX P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5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773146" y="5382133"/>
            <a:ext cx="6351554" cy="1142492"/>
          </a:xfrm>
          <a:prstGeom prst="rect">
            <a:avLst/>
          </a:prstGeom>
        </p:spPr>
        <p:txBody>
          <a:bodyPr lIns="0" tIns="0" rIns="0" bIns="0"/>
          <a:lstStyle>
            <a:lvl1pPr marL="91436" indent="-91436">
              <a:defRPr sz="1400">
                <a:solidFill>
                  <a:srgbClr val="FFFFFF"/>
                </a:solidFill>
              </a:defRPr>
            </a:lvl1pPr>
          </a:lstStyle>
          <a:p>
            <a:r>
              <a:t>Click to add date, location, or additional content</a:t>
            </a:r>
          </a:p>
        </p:txBody>
      </p:sp>
      <p:pic>
        <p:nvPicPr>
          <p:cNvPr id="106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928" y="206264"/>
            <a:ext cx="1899563" cy="82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825" y="5073548"/>
            <a:ext cx="1863046" cy="25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40104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7E29-EF74-0E16-83DA-819DBAFA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5B0CE-D891-FCC2-3660-581C37CA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20352-1E28-E14D-2385-86F30D74E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00E0A-15B0-5E3C-C044-F8248C6AC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7EAD9-574F-A320-D4E5-C2F01AA0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74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_Break_NM&amp;CA_UU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130693" y="5064545"/>
            <a:ext cx="7070706" cy="99335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200">
                <a:solidFill>
                  <a:srgbClr val="FFFFFF"/>
                </a:solidFill>
              </a:defRPr>
            </a:lvl1pPr>
            <a:lvl2pPr marL="0" indent="457178">
              <a:buSzTx/>
              <a:buNone/>
              <a:defRPr sz="1800" spc="200">
                <a:solidFill>
                  <a:srgbClr val="FFFFFF"/>
                </a:solidFill>
              </a:defRPr>
            </a:lvl2pPr>
            <a:lvl3pPr marL="0" indent="914353">
              <a:buSzTx/>
              <a:buNone/>
              <a:defRPr sz="1800" spc="200">
                <a:solidFill>
                  <a:srgbClr val="FFFFFF"/>
                </a:solidFill>
              </a:defRPr>
            </a:lvl3pPr>
            <a:lvl4pPr marL="0" indent="1371531">
              <a:buSzTx/>
              <a:buNone/>
              <a:defRPr sz="1800" spc="200">
                <a:solidFill>
                  <a:srgbClr val="FFFFFF"/>
                </a:solidFill>
              </a:defRPr>
            </a:lvl4pPr>
            <a:lvl5pPr marL="0" indent="1828708">
              <a:buSzTx/>
              <a:buNone/>
              <a:defRPr sz="1800" spc="200">
                <a:solidFill>
                  <a:srgbClr val="FFFFFF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Click to add section title"/>
          <p:cNvSpPr txBox="1">
            <a:spLocks noGrp="1"/>
          </p:cNvSpPr>
          <p:nvPr>
            <p:ph type="title" hasCustomPrompt="1"/>
          </p:nvPr>
        </p:nvSpPr>
        <p:spPr>
          <a:xfrm>
            <a:off x="4130693" y="3112606"/>
            <a:ext cx="7070707" cy="1690256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ts val="3700"/>
              </a:lnSpc>
              <a:defRPr sz="3600" spc="31">
                <a:solidFill>
                  <a:srgbClr val="FFFFFF"/>
                </a:solidFill>
              </a:defRPr>
            </a:lvl1pPr>
          </a:lstStyle>
          <a:p>
            <a:r>
              <a:t>Click to add section title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333207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_and_Content_UU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and Content - 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and Content - Click to add title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lIns="0" tIns="0" rIns="0" bIns="0"/>
          <a:lstStyle>
            <a:lvl1pPr marL="91436" indent="-91436">
              <a:buClr>
                <a:srgbClr val="00B0F0"/>
              </a:buClr>
              <a:buSzPct val="100000"/>
              <a:buFont typeface="Calibri"/>
              <a:buChar char=" "/>
              <a:defRPr>
                <a:solidFill>
                  <a:srgbClr val="FFFFFF"/>
                </a:solidFill>
              </a:defRPr>
            </a:lvl1pPr>
            <a:lvl2pPr marL="404347" indent="-203188">
              <a:buClr>
                <a:srgbClr val="00B0F0"/>
              </a:buClr>
              <a:buFont typeface="Calibri"/>
              <a:defRPr>
                <a:solidFill>
                  <a:srgbClr val="FFFFFF"/>
                </a:solidFill>
              </a:defRPr>
            </a:lvl2pPr>
            <a:lvl3pPr marL="645272" indent="-261242">
              <a:buClr>
                <a:srgbClr val="00B0F0"/>
              </a:buClr>
              <a:buFont typeface="Calibri"/>
              <a:defRPr>
                <a:solidFill>
                  <a:srgbClr val="FFFFFF"/>
                </a:solidFill>
              </a:defRPr>
            </a:lvl3pPr>
            <a:lvl4pPr marL="828143" indent="-261242">
              <a:buClr>
                <a:srgbClr val="00B0F0"/>
              </a:buClr>
              <a:buFont typeface="Calibri"/>
              <a:defRPr>
                <a:solidFill>
                  <a:srgbClr val="FFFFFF"/>
                </a:solidFill>
              </a:defRPr>
            </a:lvl4pPr>
            <a:lvl5pPr marL="1011014" indent="-261242">
              <a:buClr>
                <a:srgbClr val="00B0F0"/>
              </a:buClr>
              <a:buFont typeface="Calibri"/>
              <a:defRPr>
                <a:solidFill>
                  <a:srgbClr val="FFFFFF"/>
                </a:solidFill>
              </a:defRPr>
            </a:lvl5pPr>
          </a:lstStyle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8744" y="488128"/>
            <a:ext cx="301909" cy="3073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99149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_and_Double_Content_UU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and Double Content - 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and Double Content - Click to add title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20723" y="1409700"/>
            <a:ext cx="5029201" cy="4648200"/>
          </a:xfrm>
          <a:prstGeom prst="rect">
            <a:avLst/>
          </a:prstGeom>
        </p:spPr>
        <p:txBody>
          <a:bodyPr lIns="0" tIns="0" rIns="0" bIns="0"/>
          <a:lstStyle>
            <a:lvl1pPr marL="91436" indent="-91436">
              <a:buClr>
                <a:srgbClr val="00B0F0"/>
              </a:buClr>
              <a:buSzPct val="100000"/>
              <a:buFont typeface="Calibri"/>
              <a:buChar char=" "/>
              <a:defRPr>
                <a:solidFill>
                  <a:srgbClr val="FFFFFF"/>
                </a:solidFill>
              </a:defRPr>
            </a:lvl1pPr>
            <a:lvl2pPr marL="404347" indent="-203188">
              <a:buClr>
                <a:srgbClr val="00B0F0"/>
              </a:buClr>
              <a:buFont typeface="Calibri"/>
              <a:defRPr>
                <a:solidFill>
                  <a:srgbClr val="FFFFFF"/>
                </a:solidFill>
              </a:defRPr>
            </a:lvl2pPr>
            <a:lvl3pPr marL="645272" indent="-261242">
              <a:buClr>
                <a:srgbClr val="00B0F0"/>
              </a:buClr>
              <a:buFont typeface="Calibri"/>
              <a:defRPr>
                <a:solidFill>
                  <a:srgbClr val="FFFFFF"/>
                </a:solidFill>
              </a:defRPr>
            </a:lvl3pPr>
            <a:lvl4pPr marL="828143" indent="-261242">
              <a:buClr>
                <a:srgbClr val="00B0F0"/>
              </a:buClr>
              <a:buFont typeface="Calibri"/>
              <a:defRPr>
                <a:solidFill>
                  <a:srgbClr val="FFFFFF"/>
                </a:solidFill>
              </a:defRPr>
            </a:lvl4pPr>
            <a:lvl5pPr marL="1011014" indent="-261242">
              <a:buClr>
                <a:srgbClr val="00B0F0"/>
              </a:buClr>
              <a:buFont typeface="Calibri"/>
              <a:defRPr>
                <a:solidFill>
                  <a:srgbClr val="FFFFFF"/>
                </a:solidFill>
              </a:defRPr>
            </a:lvl5pPr>
          </a:lstStyle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8744" y="488128"/>
            <a:ext cx="301909" cy="3073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23161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_Only_UU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Only - 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Only - Click to add title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8744" y="488128"/>
            <a:ext cx="301909" cy="3073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49504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_Slide_UU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67731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64" y="371562"/>
            <a:ext cx="10096500" cy="77477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55EC88-A5A4-47C9-BAE7-A729293B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69294" y="60960"/>
            <a:ext cx="8253412" cy="27305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B6D493D-62AD-4C60-B8ED-31C5356A7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9294" y="6489944"/>
            <a:ext cx="8253412" cy="273050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en-US" dirty="0"/>
              <a:t>Click to edit control marking//category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5EF0304-52E2-4F19-A450-73AD46871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4066" y="6624422"/>
            <a:ext cx="489438" cy="273050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79A70FF-D387-42A6-AB23-3217365FA54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97764" y="1154759"/>
            <a:ext cx="11048999" cy="5035583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84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DBC5-D5FB-6ED1-A193-E16CA33D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51ADA-E200-7D13-7613-CB1DDF712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A2B80-8B1D-A6FA-929A-FD7187148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445CC-C58C-E2CB-2542-7300B87A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30C09-552D-6D4D-3ECE-D9441A1B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9319-148F-2D80-A232-B5353AE2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BD19B-1228-FAD3-1AFA-6E3C590D0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1EC9C-F845-6F31-7349-D49C49245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5B162-0F31-1CE9-A9C4-BD16B1AB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016E0-B909-5ED1-82DB-F191A65C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9E5EC-3FBD-EEA5-C879-BFB907B2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83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42CF-540F-D5DA-248E-146EE098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6F3F9-5599-9740-9561-1D3129004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E30FC-0CE8-D37C-F6AF-85AD5CA43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F6F7B-6B2C-92BB-BDA9-AC51309AEE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54DFF9-AA4E-B909-A0E3-EE0991DEB3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3848C-E39A-FA30-2180-72DB78A9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E48B3-7E50-0E09-9354-217880E2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3B201B-CC3E-5882-949B-308C58FF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81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F17E-A75E-BEAB-E179-1FD6005B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66214-5715-196A-0153-CF703A3B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EE767-0941-3F9C-C652-7A4BBB57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44B42-BFA5-FD38-82E1-3A5756C8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4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C89EC-BC19-2978-7B31-AF7D5B213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2DEAE-2FA4-618C-921E-E0FDE1231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EF89-F7E4-676E-79A7-D43D9E6C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6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1B53-64CF-1D34-D330-892899271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91FA-EBC5-ECA9-A637-245315210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0FE20-7CB6-3055-85D7-1CC309531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61889-2D1D-73BE-931B-1D12A094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C5246-8A14-F16A-8DB5-21177958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09ED6-3C9C-AE80-974C-02B8E50D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2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C7E3C-53E5-2319-431B-8708C1BCF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CB4562-DF4E-9750-C2E3-44250932F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7C9E4-4270-48E5-8219-A2A19D5A8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B7BDE-5154-B462-D997-01A21578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677DF-32BC-BFC5-0CE9-53521763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3C3DC-B9C6-EDF6-52BD-0F669A87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0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44E51-EDC7-5768-CE52-99B700D8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8145D-6267-25DC-0379-28F3E4B31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8871D-AD7B-3C9C-7616-3E2AFA404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90344-8760-9B44-B307-43ADDDD94D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9B1EC-E7DF-D587-1009-A734AD3E6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8B154-DF7B-A839-7CB9-1DE3475CC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69C78-C190-EC4D-AED7-8C496F45A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and Content - 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720648" y="87401"/>
            <a:ext cx="10480752" cy="57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and Content - Click to add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20647" y="1429233"/>
            <a:ext cx="10480751" cy="4636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Click to add content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8744" y="215758"/>
            <a:ext cx="301909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801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/>
  <p:txStyles>
    <p:titleStyle>
      <a:lvl1pPr marL="0" marR="0" indent="0" algn="l" defTabSz="914353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100" baseline="0">
          <a:solidFill>
            <a:srgbClr val="404040"/>
          </a:solidFill>
          <a:uFillTx/>
          <a:latin typeface="Exo 2 SemiBold"/>
          <a:ea typeface="Exo 2 SemiBold"/>
          <a:cs typeface="Exo 2 SemiBold"/>
          <a:sym typeface="Exo 2 SemiBold"/>
        </a:defRPr>
      </a:lvl1pPr>
      <a:lvl2pPr marL="0" marR="0" indent="0" algn="l" defTabSz="914353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100" baseline="0">
          <a:solidFill>
            <a:srgbClr val="404040"/>
          </a:solidFill>
          <a:uFillTx/>
          <a:latin typeface="Exo 2 SemiBold"/>
          <a:ea typeface="Exo 2 SemiBold"/>
          <a:cs typeface="Exo 2 SemiBold"/>
          <a:sym typeface="Exo 2 SemiBold"/>
        </a:defRPr>
      </a:lvl2pPr>
      <a:lvl3pPr marL="0" marR="0" indent="0" algn="l" defTabSz="914353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100" baseline="0">
          <a:solidFill>
            <a:srgbClr val="404040"/>
          </a:solidFill>
          <a:uFillTx/>
          <a:latin typeface="Exo 2 SemiBold"/>
          <a:ea typeface="Exo 2 SemiBold"/>
          <a:cs typeface="Exo 2 SemiBold"/>
          <a:sym typeface="Exo 2 SemiBold"/>
        </a:defRPr>
      </a:lvl3pPr>
      <a:lvl4pPr marL="0" marR="0" indent="0" algn="l" defTabSz="914353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100" baseline="0">
          <a:solidFill>
            <a:srgbClr val="404040"/>
          </a:solidFill>
          <a:uFillTx/>
          <a:latin typeface="Exo 2 SemiBold"/>
          <a:ea typeface="Exo 2 SemiBold"/>
          <a:cs typeface="Exo 2 SemiBold"/>
          <a:sym typeface="Exo 2 SemiBold"/>
        </a:defRPr>
      </a:lvl4pPr>
      <a:lvl5pPr marL="0" marR="0" indent="0" algn="l" defTabSz="914353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100" baseline="0">
          <a:solidFill>
            <a:srgbClr val="404040"/>
          </a:solidFill>
          <a:uFillTx/>
          <a:latin typeface="Exo 2 SemiBold"/>
          <a:ea typeface="Exo 2 SemiBold"/>
          <a:cs typeface="Exo 2 SemiBold"/>
          <a:sym typeface="Exo 2 SemiBold"/>
        </a:defRPr>
      </a:lvl5pPr>
      <a:lvl6pPr marL="0" marR="0" indent="0" algn="l" defTabSz="914353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100" baseline="0">
          <a:solidFill>
            <a:srgbClr val="404040"/>
          </a:solidFill>
          <a:uFillTx/>
          <a:latin typeface="Exo 2 SemiBold"/>
          <a:ea typeface="Exo 2 SemiBold"/>
          <a:cs typeface="Exo 2 SemiBold"/>
          <a:sym typeface="Exo 2 SemiBold"/>
        </a:defRPr>
      </a:lvl6pPr>
      <a:lvl7pPr marL="0" marR="0" indent="0" algn="l" defTabSz="914353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100" baseline="0">
          <a:solidFill>
            <a:srgbClr val="404040"/>
          </a:solidFill>
          <a:uFillTx/>
          <a:latin typeface="Exo 2 SemiBold"/>
          <a:ea typeface="Exo 2 SemiBold"/>
          <a:cs typeface="Exo 2 SemiBold"/>
          <a:sym typeface="Exo 2 SemiBold"/>
        </a:defRPr>
      </a:lvl7pPr>
      <a:lvl8pPr marL="0" marR="0" indent="0" algn="l" defTabSz="914353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100" baseline="0">
          <a:solidFill>
            <a:srgbClr val="404040"/>
          </a:solidFill>
          <a:uFillTx/>
          <a:latin typeface="Exo 2 SemiBold"/>
          <a:ea typeface="Exo 2 SemiBold"/>
          <a:cs typeface="Exo 2 SemiBold"/>
          <a:sym typeface="Exo 2 SemiBold"/>
        </a:defRPr>
      </a:lvl8pPr>
      <a:lvl9pPr marL="0" marR="0" indent="0" algn="l" defTabSz="914353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100" baseline="0">
          <a:solidFill>
            <a:srgbClr val="404040"/>
          </a:solidFill>
          <a:uFillTx/>
          <a:latin typeface="Exo 2 SemiBold"/>
          <a:ea typeface="Exo 2 SemiBold"/>
          <a:cs typeface="Exo 2 SemiBold"/>
          <a:sym typeface="Exo 2 SemiBold"/>
        </a:defRPr>
      </a:lvl9pPr>
    </p:titleStyle>
    <p:bodyStyle>
      <a:lvl1pPr marL="0" marR="0" indent="0" algn="l" defTabSz="914353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Open Sans"/>
        </a:defRPr>
      </a:lvl1pPr>
      <a:lvl2pPr marL="518658" marR="0" indent="-317500" algn="l" defTabSz="914353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▪"/>
        <a:tabLst/>
        <a:defRPr sz="20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Open Sans"/>
        </a:defRPr>
      </a:lvl2pPr>
      <a:lvl3pPr marL="792244" marR="0" indent="-408214" algn="l" defTabSz="914353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▪"/>
        <a:tabLst/>
        <a:defRPr sz="20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Open Sans"/>
        </a:defRPr>
      </a:lvl3pPr>
      <a:lvl4pPr marL="975115" marR="0" indent="-408214" algn="l" defTabSz="914353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▪"/>
        <a:tabLst/>
        <a:defRPr sz="20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Open Sans"/>
        </a:defRPr>
      </a:lvl4pPr>
      <a:lvl5pPr marL="1157986" marR="0" indent="-408214" algn="l" defTabSz="914353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▪"/>
        <a:tabLst/>
        <a:defRPr sz="20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Open Sans"/>
        </a:defRPr>
      </a:lvl5pPr>
      <a:lvl6pPr marL="1197912" marR="0" indent="-326555" algn="l" defTabSz="914353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Open Sans"/>
        </a:defRPr>
      </a:lvl6pPr>
      <a:lvl7pPr marL="1397902" marR="0" indent="-326555" algn="l" defTabSz="914353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Open Sans"/>
        </a:defRPr>
      </a:lvl7pPr>
      <a:lvl8pPr marL="1597891" marR="0" indent="-326555" algn="l" defTabSz="914353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Open Sans"/>
        </a:defRPr>
      </a:lvl8pPr>
      <a:lvl9pPr marL="1797882" marR="0" indent="-326555" algn="l" defTabSz="914353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◦"/>
        <a:tabLst/>
        <a:defRPr sz="2000" b="0" i="0" u="none" strike="noStrike" cap="none" spc="0" baseline="0">
          <a:solidFill>
            <a:srgbClr val="404040"/>
          </a:solidFill>
          <a:uFillTx/>
          <a:latin typeface="+mj-lt"/>
          <a:ea typeface="+mj-ea"/>
          <a:cs typeface="+mj-cs"/>
          <a:sym typeface="Open Sans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ndia.jobs/jobs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8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Relationship Id="rId9" Type="http://schemas.openxmlformats.org/officeDocument/2006/relationships/hyperlink" Target="mailto:mkivory@sandia.go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227684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9"/>
          <p:cNvSpPr txBox="1">
            <a:spLocks noGrp="1"/>
          </p:cNvSpPr>
          <p:nvPr>
            <p:ph type="title"/>
          </p:nvPr>
        </p:nvSpPr>
        <p:spPr>
          <a:xfrm>
            <a:off x="773146" y="1194098"/>
            <a:ext cx="6351554" cy="1727007"/>
          </a:xfrm>
          <a:prstGeom prst="rect">
            <a:avLst/>
          </a:prstGeom>
        </p:spPr>
        <p:txBody>
          <a:bodyPr/>
          <a:lstStyle>
            <a:lvl1pPr>
              <a:defRPr spc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Scaling Trapped Ions for </a:t>
            </a:r>
            <a:br>
              <a:rPr lang="en-US" dirty="0"/>
            </a:br>
            <a:r>
              <a:rPr lang="en-US" dirty="0"/>
              <a:t>Atomic Clocks and </a:t>
            </a:r>
            <a:br>
              <a:rPr lang="en-US" dirty="0"/>
            </a:br>
            <a:r>
              <a:rPr lang="en-US" dirty="0"/>
              <a:t>Quantum Computing</a:t>
            </a:r>
            <a:endParaRPr dirty="0"/>
          </a:p>
        </p:txBody>
      </p:sp>
      <p:sp>
        <p:nvSpPr>
          <p:cNvPr id="160" name="Text Placeholder 22"/>
          <p:cNvSpPr txBox="1">
            <a:spLocks noGrp="1"/>
          </p:cNvSpPr>
          <p:nvPr>
            <p:ph type="body" sz="quarter" idx="1"/>
          </p:nvPr>
        </p:nvSpPr>
        <p:spPr>
          <a:xfrm>
            <a:off x="10286420" y="6586866"/>
            <a:ext cx="1828801" cy="2711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SAND2023-11268C</a:t>
            </a:r>
            <a:endParaRPr dirty="0"/>
          </a:p>
        </p:txBody>
      </p:sp>
      <p:sp>
        <p:nvSpPr>
          <p:cNvPr id="161" name="Subtitle 20"/>
          <p:cNvSpPr txBox="1"/>
          <p:nvPr/>
        </p:nvSpPr>
        <p:spPr>
          <a:xfrm>
            <a:off x="773147" y="2942667"/>
            <a:ext cx="6662633" cy="2114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pPr marL="0" marR="0" lvl="0" indent="0" algn="l" defTabSz="914353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200">
                <a:solidFill>
                  <a:srgbClr val="00ADD0"/>
                </a:solidFill>
              </a:defRPr>
            </a:pPr>
            <a:r>
              <a:rPr kumimoji="0" sz="1800" b="0" i="0" u="none" strike="noStrike" kern="0" cap="none" spc="20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Megan Ivory</a:t>
            </a:r>
            <a:endParaRPr kumimoji="0" lang="en-US" sz="1800" b="0" i="0" u="none" strike="noStrike" kern="0" cap="none" spc="200" normalizeH="0" baseline="0" noProof="0" dirty="0">
              <a:ln>
                <a:noFill/>
              </a:ln>
              <a:solidFill>
                <a:srgbClr val="00ADD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353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200">
                <a:solidFill>
                  <a:srgbClr val="00ADD0"/>
                </a:solidFill>
              </a:defRPr>
            </a:pPr>
            <a:endParaRPr lang="en-US" kern="0" spc="200" dirty="0">
              <a:solidFill>
                <a:srgbClr val="00ADD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353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200">
                <a:solidFill>
                  <a:srgbClr val="00ADD0"/>
                </a:solidFill>
              </a:defRPr>
            </a:pPr>
            <a:endParaRPr kumimoji="0" sz="1800" b="0" i="0" u="none" strike="noStrike" kern="0" cap="none" spc="200" normalizeH="0" baseline="0" noProof="0" dirty="0">
              <a:ln>
                <a:noFill/>
              </a:ln>
              <a:solidFill>
                <a:srgbClr val="00ADD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353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200">
                <a:solidFill>
                  <a:srgbClr val="00ADD0"/>
                </a:solidFill>
              </a:defRPr>
            </a:pPr>
            <a:endParaRPr kumimoji="0" sz="1800" b="0" i="0" u="none" strike="noStrike" kern="0" cap="none" spc="200" normalizeH="0" baseline="0" noProof="0" dirty="0">
              <a:ln>
                <a:noFill/>
              </a:ln>
              <a:solidFill>
                <a:srgbClr val="00ADD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353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200">
                <a:solidFill>
                  <a:srgbClr val="00ADD0"/>
                </a:solidFill>
              </a:defRPr>
            </a:pPr>
            <a:r>
              <a:rPr kumimoji="0" sz="1800" b="0" i="0" u="none" strike="noStrike" kern="0" cap="none" spc="200" normalizeH="0" baseline="0" noProof="0" dirty="0">
                <a:ln>
                  <a:noFill/>
                </a:ln>
                <a:solidFill>
                  <a:srgbClr val="00ADD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Sandia National Laboratories</a:t>
            </a:r>
          </a:p>
        </p:txBody>
      </p:sp>
      <p:sp>
        <p:nvSpPr>
          <p:cNvPr id="162" name="Text Placeholder 27"/>
          <p:cNvSpPr>
            <a:spLocks noGrp="1"/>
          </p:cNvSpPr>
          <p:nvPr>
            <p:ph type="body" idx="26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/>
              <a:t>Quantum Learning Lab</a:t>
            </a:r>
            <a:endParaRPr dirty="0"/>
          </a:p>
          <a:p>
            <a:r>
              <a:rPr lang="en-US" dirty="0"/>
              <a:t>September 29, 2025</a:t>
            </a:r>
            <a:endParaRPr dirty="0"/>
          </a:p>
        </p:txBody>
      </p:sp>
      <p:pic>
        <p:nvPicPr>
          <p:cNvPr id="163" name="Picture Placeholder 4" descr="Picture Placeholder 4"/>
          <p:cNvPicPr>
            <a:picLocks noGrp="1" noChangeAspect="1"/>
          </p:cNvPicPr>
          <p:nvPr>
            <p:ph type="pic" idx="24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166" name="Group 5"/>
          <p:cNvGrpSpPr/>
          <p:nvPr/>
        </p:nvGrpSpPr>
        <p:grpSpPr>
          <a:xfrm>
            <a:off x="7591522" y="1202848"/>
            <a:ext cx="2566612" cy="1718256"/>
            <a:chOff x="0" y="8749"/>
            <a:chExt cx="2566610" cy="1718255"/>
          </a:xfrm>
        </p:grpSpPr>
        <p:pic>
          <p:nvPicPr>
            <p:cNvPr id="164" name="Picture 4" descr="Picture 4"/>
            <p:cNvPicPr>
              <a:picLocks noChangeAspect="1"/>
            </p:cNvPicPr>
            <p:nvPr/>
          </p:nvPicPr>
          <p:blipFill>
            <a:blip r:embed="rId3"/>
            <a:srcRect l="1306" b="5540"/>
            <a:stretch>
              <a:fillRect/>
            </a:stretch>
          </p:blipFill>
          <p:spPr>
            <a:xfrm>
              <a:off x="0" y="8749"/>
              <a:ext cx="2566611" cy="1718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TextBox 15"/>
            <p:cNvSpPr txBox="1"/>
            <p:nvPr/>
          </p:nvSpPr>
          <p:spPr>
            <a:xfrm>
              <a:off x="64633" y="1347952"/>
              <a:ext cx="233927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FFFFFF"/>
                  </a:solidFill>
                </a:defRPr>
              </a:lvl1pPr>
            </a:lstStyle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Sandia HOA-2 (photo credit:UMD)</a:t>
              </a:r>
            </a:p>
          </p:txBody>
        </p:sp>
      </p:grpSp>
      <p:sp>
        <p:nvSpPr>
          <p:cNvPr id="170" name="TextBox 29"/>
          <p:cNvSpPr txBox="1"/>
          <p:nvPr/>
        </p:nvSpPr>
        <p:spPr>
          <a:xfrm>
            <a:off x="727510" y="3429000"/>
            <a:ext cx="672218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04DBE-4BA3-F05E-DD33-3184BA141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9" t="48797" r="9441" b="46786"/>
          <a:stretch/>
        </p:blipFill>
        <p:spPr>
          <a:xfrm>
            <a:off x="0" y="5057365"/>
            <a:ext cx="10184786" cy="270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2BEBFD-ED6B-40F6-A5AB-20E144A44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535" y="1278437"/>
            <a:ext cx="1367437" cy="16053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1437-A4D5-E04E-85FF-9AA7F01D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better atomic clocks?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4B49-22F8-3943-9B1C-2157FE3C0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clocks make modern life possible…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8D127-3C99-E448-8357-4BAE19266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8431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B149FD-26F7-3645-B4E7-BA8B8CC5EEA8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D9C07-3D1A-434D-983B-89995D8B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47" y="2025962"/>
            <a:ext cx="4422708" cy="4220734"/>
          </a:xfrm>
          <a:prstGeom prst="rect">
            <a:avLst/>
          </a:prstGeom>
        </p:spPr>
      </p:pic>
      <p:pic>
        <p:nvPicPr>
          <p:cNvPr id="6" name="Picture 4" descr="Satellite Cartoon Png - Cartoon Satellite - Free Transparent PNG Download -  PNGkey">
            <a:extLst>
              <a:ext uri="{FF2B5EF4-FFF2-40B4-BE49-F238E27FC236}">
                <a16:creationId xmlns:a16="http://schemas.microsoft.com/office/drawing/2014/main" id="{54A2A2B8-7297-5F42-8BEE-96C568405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872" y="2331732"/>
            <a:ext cx="741504" cy="4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atellite Cartoon Png - Cartoon Satellite - Free Transparent PNG Download -  PNGkey">
            <a:extLst>
              <a:ext uri="{FF2B5EF4-FFF2-40B4-BE49-F238E27FC236}">
                <a16:creationId xmlns:a16="http://schemas.microsoft.com/office/drawing/2014/main" id="{C47E45D0-CCE6-AE47-A58F-C0184157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0" y="4500656"/>
            <a:ext cx="741504" cy="4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atellite Cartoon Png - Cartoon Satellite - Free Transparent PNG Download -  PNGkey">
            <a:extLst>
              <a:ext uri="{FF2B5EF4-FFF2-40B4-BE49-F238E27FC236}">
                <a16:creationId xmlns:a16="http://schemas.microsoft.com/office/drawing/2014/main" id="{1F7BF8D4-A7FF-F841-B9AE-1A38FF5F4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69" y="5245499"/>
            <a:ext cx="741504" cy="4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atellite Cartoon Png - Cartoon Satellite - Free Transparent PNG Download -  PNGkey">
            <a:extLst>
              <a:ext uri="{FF2B5EF4-FFF2-40B4-BE49-F238E27FC236}">
                <a16:creationId xmlns:a16="http://schemas.microsoft.com/office/drawing/2014/main" id="{60A6B2CB-8466-FB41-A9BC-A999AC427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421" y="3041250"/>
            <a:ext cx="741504" cy="4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E9DEE8-1D7D-434B-B607-203F9314F3B2}"/>
              </a:ext>
            </a:extLst>
          </p:cNvPr>
          <p:cNvCxnSpPr>
            <a:cxnSpLocks/>
          </p:cNvCxnSpPr>
          <p:nvPr/>
        </p:nvCxnSpPr>
        <p:spPr>
          <a:xfrm flipH="1">
            <a:off x="2932002" y="3265954"/>
            <a:ext cx="483171" cy="1249841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5E26DFE-D8EA-6141-B9CF-FBA915353779}"/>
              </a:ext>
            </a:extLst>
          </p:cNvPr>
          <p:cNvSpPr/>
          <p:nvPr/>
        </p:nvSpPr>
        <p:spPr>
          <a:xfrm>
            <a:off x="2870805" y="4263196"/>
            <a:ext cx="302782" cy="291679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42F323-9BA3-2047-A8EA-39C015BFE616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2195624" y="2616346"/>
            <a:ext cx="719522" cy="189581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4B13583-079E-2E44-BD92-F20E0FEF9492}"/>
              </a:ext>
            </a:extLst>
          </p:cNvPr>
          <p:cNvSpPr/>
          <p:nvPr/>
        </p:nvSpPr>
        <p:spPr>
          <a:xfrm>
            <a:off x="2660907" y="4263195"/>
            <a:ext cx="302782" cy="2916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4C2CC1-C5F3-BF4A-B0FE-C01A2DD7A6AF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915146" y="4512160"/>
            <a:ext cx="129275" cy="979620"/>
          </a:xfrm>
          <a:prstGeom prst="straightConnector1">
            <a:avLst/>
          </a:prstGeom>
          <a:ln>
            <a:solidFill>
              <a:srgbClr val="64FF08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7FDA070-31F3-F14E-965E-72EB278F38A5}"/>
              </a:ext>
            </a:extLst>
          </p:cNvPr>
          <p:cNvSpPr/>
          <p:nvPr/>
        </p:nvSpPr>
        <p:spPr>
          <a:xfrm>
            <a:off x="2772183" y="4512159"/>
            <a:ext cx="302782" cy="291679"/>
          </a:xfrm>
          <a:prstGeom prst="ellipse">
            <a:avLst/>
          </a:prstGeom>
          <a:noFill/>
          <a:ln w="19050">
            <a:solidFill>
              <a:srgbClr val="64FF0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6905F-DD50-0F40-A917-82E6DB094B25}"/>
              </a:ext>
            </a:extLst>
          </p:cNvPr>
          <p:cNvSpPr txBox="1"/>
          <p:nvPr/>
        </p:nvSpPr>
        <p:spPr>
          <a:xfrm>
            <a:off x="5289163" y="2025962"/>
            <a:ext cx="6902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accurate do the clocks need to be for your GPS to work?</a:t>
            </a:r>
          </a:p>
          <a:p>
            <a:endParaRPr lang="en-US" dirty="0"/>
          </a:p>
          <a:p>
            <a:r>
              <a:rPr lang="en-US" dirty="0"/>
              <a:t>If the clocks changed by .00004 s in a day,</a:t>
            </a:r>
          </a:p>
          <a:p>
            <a:r>
              <a:rPr lang="en-US" dirty="0"/>
              <a:t>					or 0.015 s in a year,</a:t>
            </a:r>
          </a:p>
          <a:p>
            <a:r>
              <a:rPr lang="en-US" dirty="0"/>
              <a:t>					or 1.5 s in 100 years,</a:t>
            </a:r>
          </a:p>
          <a:p>
            <a:r>
              <a:rPr lang="en-US" dirty="0"/>
              <a:t>your location would be off by 6 miles.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47ECA-78CE-6146-891C-CFCBBCCFC437}"/>
              </a:ext>
            </a:extLst>
          </p:cNvPr>
          <p:cNvSpPr txBox="1"/>
          <p:nvPr/>
        </p:nvSpPr>
        <p:spPr>
          <a:xfrm>
            <a:off x="8740581" y="6596390"/>
            <a:ext cx="5043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www.youtube.com</a:t>
            </a:r>
            <a:r>
              <a:rPr lang="en-US" sz="1100" dirty="0"/>
              <a:t>/</a:t>
            </a:r>
            <a:r>
              <a:rPr lang="en-US" sz="1100" dirty="0" err="1"/>
              <a:t>watch?v</a:t>
            </a:r>
            <a:r>
              <a:rPr lang="en-US" sz="1100" dirty="0"/>
              <a:t>=</a:t>
            </a:r>
            <a:r>
              <a:rPr lang="en-US" sz="1100" dirty="0" err="1"/>
              <a:t>hzLTgtFaPLY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39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1437-A4D5-E04E-85FF-9AA7F01D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better atomic clocks?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8D127-3C99-E448-8357-4BAE19266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8431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B149FD-26F7-3645-B4E7-BA8B8CC5EEA8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F6905F-DD50-0F40-A917-82E6DB094B25}"/>
              </a:ext>
            </a:extLst>
          </p:cNvPr>
          <p:cNvSpPr txBox="1"/>
          <p:nvPr/>
        </p:nvSpPr>
        <p:spPr>
          <a:xfrm>
            <a:off x="279698" y="768662"/>
            <a:ext cx="11527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				Two choices today:</a:t>
            </a:r>
          </a:p>
          <a:p>
            <a:endParaRPr lang="en-US" b="1" dirty="0"/>
          </a:p>
          <a:p>
            <a:r>
              <a:rPr lang="en-US" dirty="0"/>
              <a:t>Tiny clocks that perform ok			    -vs-            Room sized clocks that are the best in the world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47ECA-78CE-6146-891C-CFCBBCCFC437}"/>
              </a:ext>
            </a:extLst>
          </p:cNvPr>
          <p:cNvSpPr txBox="1"/>
          <p:nvPr/>
        </p:nvSpPr>
        <p:spPr>
          <a:xfrm>
            <a:off x="8374821" y="6613864"/>
            <a:ext cx="50436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Photo credit:  NIST (left) and (c) 2019 </a:t>
            </a:r>
            <a:r>
              <a:rPr lang="en-US" sz="1100" dirty="0" err="1"/>
              <a:t>Katori</a:t>
            </a:r>
            <a:r>
              <a:rPr lang="en-US" sz="1100" dirty="0"/>
              <a:t> et al. (right)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CE8073F-4300-DB8D-29E7-14308B1D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1691992"/>
            <a:ext cx="4331970" cy="428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3A0824-1756-C1DA-6C12-323C890DB8A8}"/>
              </a:ext>
            </a:extLst>
          </p:cNvPr>
          <p:cNvSpPr txBox="1"/>
          <p:nvPr/>
        </p:nvSpPr>
        <p:spPr>
          <a:xfrm>
            <a:off x="384810" y="5993831"/>
            <a:ext cx="317490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3C3C3C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Chip Scale Atomic Clock –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3C3C3C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1 lost second every 16,000 years</a:t>
            </a:r>
          </a:p>
        </p:txBody>
      </p:sp>
      <p:pic>
        <p:nvPicPr>
          <p:cNvPr id="1028" name="Picture 4" descr="Newly Discovered Property of Cadmium Could Lead to the Most Accurate Clock  Ever">
            <a:extLst>
              <a:ext uri="{FF2B5EF4-FFF2-40B4-BE49-F238E27FC236}">
                <a16:creationId xmlns:a16="http://schemas.microsoft.com/office/drawing/2014/main" id="{8D5F0B94-30DA-ACF4-C703-D5F192E4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444" y="1691992"/>
            <a:ext cx="5712488" cy="428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FC7D1C-2C18-8054-4BCB-652FA0DF6328}"/>
              </a:ext>
            </a:extLst>
          </p:cNvPr>
          <p:cNvSpPr txBox="1"/>
          <p:nvPr/>
        </p:nvSpPr>
        <p:spPr>
          <a:xfrm>
            <a:off x="6071290" y="5993832"/>
            <a:ext cx="409342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3C3C3C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Optical Atomic Clock –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3C3C3C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1 lost second every 300,000,000,000 years</a:t>
            </a:r>
          </a:p>
        </p:txBody>
      </p:sp>
    </p:spTree>
    <p:extLst>
      <p:ext uri="{BB962C8B-B14F-4D97-AF65-F5344CB8AC3E}">
        <p14:creationId xmlns:p14="http://schemas.microsoft.com/office/powerpoint/2010/main" val="59510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7468-EE2F-A58F-E7D9-5187C5C8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Trapped Ions as Qubits and Clocks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6957FD-943F-6D2F-26CF-E92CF1E6AB0C}"/>
              </a:ext>
            </a:extLst>
          </p:cNvPr>
          <p:cNvGrpSpPr/>
          <p:nvPr/>
        </p:nvGrpSpPr>
        <p:grpSpPr>
          <a:xfrm>
            <a:off x="3732467" y="1503085"/>
            <a:ext cx="4404861" cy="4514126"/>
            <a:chOff x="-104172" y="1394513"/>
            <a:chExt cx="2897385" cy="288555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2470F91-32FD-D28D-76ED-A843E69C6DDB}"/>
                </a:ext>
              </a:extLst>
            </p:cNvPr>
            <p:cNvSpPr/>
            <p:nvPr/>
          </p:nvSpPr>
          <p:spPr>
            <a:xfrm>
              <a:off x="-104172" y="1394513"/>
              <a:ext cx="2897385" cy="288555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0"/>
                  </a:schemeClr>
                </a:gs>
                <a:gs pos="35000">
                  <a:schemeClr val="bg1"/>
                </a:gs>
                <a:gs pos="6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05C90E-2BA8-FE77-010E-A1C0AC9390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01" y="2589741"/>
              <a:ext cx="452793" cy="453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95642E4-87B4-88AE-C416-6C114B9A50C4}"/>
                </a:ext>
              </a:extLst>
            </p:cNvPr>
            <p:cNvSpPr/>
            <p:nvPr/>
          </p:nvSpPr>
          <p:spPr>
            <a:xfrm>
              <a:off x="886849" y="2353048"/>
              <a:ext cx="914400" cy="914400"/>
            </a:xfrm>
            <a:prstGeom prst="ellipse">
              <a:avLst/>
            </a:prstGeom>
            <a:noFill/>
            <a:ln w="666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6E5820-E479-891B-6B96-2509D3BF8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433" y="2229477"/>
              <a:ext cx="303616" cy="30410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endParaRPr>
            </a:p>
          </p:txBody>
        </p:sp>
        <p:sp>
          <p:nvSpPr>
            <p:cNvPr id="9" name="Plus 8">
              <a:extLst>
                <a:ext uri="{FF2B5EF4-FFF2-40B4-BE49-F238E27FC236}">
                  <a16:creationId xmlns:a16="http://schemas.microsoft.com/office/drawing/2014/main" id="{4E41BA8D-601D-3896-BD6F-76E9B4D72039}"/>
                </a:ext>
              </a:extLst>
            </p:cNvPr>
            <p:cNvSpPr/>
            <p:nvPr/>
          </p:nvSpPr>
          <p:spPr>
            <a:xfrm>
              <a:off x="1173326" y="2613939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97CD0B-FF3F-3FDD-590C-7175F93FC2BE}"/>
                </a:ext>
              </a:extLst>
            </p:cNvPr>
            <p:cNvSpPr/>
            <p:nvPr/>
          </p:nvSpPr>
          <p:spPr>
            <a:xfrm>
              <a:off x="272787" y="1712968"/>
              <a:ext cx="2194560" cy="2194560"/>
            </a:xfrm>
            <a:prstGeom prst="ellipse">
              <a:avLst/>
            </a:prstGeom>
            <a:noFill/>
            <a:ln w="666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18D3FCF-B96E-CC41-1CF5-8AA67571D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72" y="1603214"/>
              <a:ext cx="303616" cy="30410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351C948-2EB6-1E55-1EDE-9BC8B30EF68E}"/>
                </a:ext>
              </a:extLst>
            </p:cNvPr>
            <p:cNvCxnSpPr>
              <a:cxnSpLocks/>
            </p:cNvCxnSpPr>
            <p:nvPr/>
          </p:nvCxnSpPr>
          <p:spPr>
            <a:xfrm>
              <a:off x="997280" y="1746368"/>
              <a:ext cx="194961" cy="65344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2DFC65-ACF7-67C5-64E9-36728F215D38}"/>
                </a:ext>
              </a:extLst>
            </p:cNvPr>
            <p:cNvSpPr txBox="1"/>
            <p:nvPr/>
          </p:nvSpPr>
          <p:spPr>
            <a:xfrm>
              <a:off x="1113711" y="1924199"/>
              <a:ext cx="1110644" cy="33895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Open Sans"/>
                </a:rPr>
                <a:t>Energy =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Open Sans"/>
                </a:rPr>
                <a:t>ℏ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Open Sans"/>
                </a:rPr>
                <a:t>𝜔</a:t>
              </a:r>
            </a:p>
          </p:txBody>
        </p:sp>
      </p:grp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D0558D48-D9C8-FD2D-7A4C-A97D1B1BB116}"/>
              </a:ext>
            </a:extLst>
          </p:cNvPr>
          <p:cNvSpPr txBox="1">
            <a:spLocks/>
          </p:cNvSpPr>
          <p:nvPr/>
        </p:nvSpPr>
        <p:spPr>
          <a:xfrm>
            <a:off x="7419704" y="1427869"/>
            <a:ext cx="4723558" cy="95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Energy transition is proportional to frequency (1/time).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84335-2D24-15AE-30E8-69A07E6A299F}"/>
              </a:ext>
            </a:extLst>
          </p:cNvPr>
          <p:cNvSpPr txBox="1"/>
          <p:nvPr/>
        </p:nvSpPr>
        <p:spPr>
          <a:xfrm>
            <a:off x="7872709" y="2589443"/>
            <a:ext cx="4153149" cy="1736646"/>
          </a:xfrm>
          <a:prstGeom prst="roundRect">
            <a:avLst/>
          </a:prstGeom>
          <a:solidFill>
            <a:srgbClr val="0432FF"/>
          </a:solidFill>
          <a:ln w="12700" cap="flat">
            <a:noFill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We tune electromagnetic radiation to the exact frequency to excite an electron.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89129-C323-3FB4-57D3-69675E76CE32}"/>
              </a:ext>
            </a:extLst>
          </p:cNvPr>
          <p:cNvSpPr txBox="1"/>
          <p:nvPr/>
        </p:nvSpPr>
        <p:spPr>
          <a:xfrm>
            <a:off x="7268748" y="5108116"/>
            <a:ext cx="4707325" cy="1328023"/>
          </a:xfrm>
          <a:prstGeom prst="roundRect">
            <a:avLst/>
          </a:prstGeom>
          <a:solidFill>
            <a:srgbClr val="0432FF"/>
          </a:solidFill>
          <a:ln w="12700" cap="flat">
            <a:noFill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Scale down size, weight, and power 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SWaP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),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Maintain 10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-14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/√𝜏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7BF280A-F244-CFFE-96D2-13F67CA04F86}"/>
              </a:ext>
            </a:extLst>
          </p:cNvPr>
          <p:cNvSpPr txBox="1">
            <a:spLocks/>
          </p:cNvSpPr>
          <p:nvPr/>
        </p:nvSpPr>
        <p:spPr>
          <a:xfrm>
            <a:off x="7399722" y="4693530"/>
            <a:ext cx="4576351" cy="420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r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Goals: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09DA08-C086-61F9-EA33-6287940AE484}"/>
              </a:ext>
            </a:extLst>
          </p:cNvPr>
          <p:cNvSpPr txBox="1"/>
          <p:nvPr/>
        </p:nvSpPr>
        <p:spPr>
          <a:xfrm>
            <a:off x="9144000" y="926839"/>
            <a:ext cx="108779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Clocks: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EC673561-B2F2-0B58-7054-0770F6C613C6}"/>
              </a:ext>
            </a:extLst>
          </p:cNvPr>
          <p:cNvSpPr txBox="1">
            <a:spLocks/>
          </p:cNvSpPr>
          <p:nvPr/>
        </p:nvSpPr>
        <p:spPr>
          <a:xfrm>
            <a:off x="210667" y="1427869"/>
            <a:ext cx="5523412" cy="1059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Information is encoded into an electron state.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49425D-EDCE-8733-3B29-2B29DCF7B816}"/>
              </a:ext>
            </a:extLst>
          </p:cNvPr>
          <p:cNvSpPr txBox="1"/>
          <p:nvPr/>
        </p:nvSpPr>
        <p:spPr>
          <a:xfrm>
            <a:off x="195946" y="2793755"/>
            <a:ext cx="3878816" cy="1328022"/>
          </a:xfrm>
          <a:prstGeom prst="roundRect">
            <a:avLst/>
          </a:prstGeom>
          <a:solidFill>
            <a:srgbClr val="A646FF"/>
          </a:solidFill>
          <a:ln w="12700" cap="flat">
            <a:noFill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We use electromagnetic radiation to control the electron state.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3C1CEA-2BC8-E205-A521-856789CCF091}"/>
              </a:ext>
            </a:extLst>
          </p:cNvPr>
          <p:cNvSpPr txBox="1"/>
          <p:nvPr/>
        </p:nvSpPr>
        <p:spPr>
          <a:xfrm>
            <a:off x="195945" y="5109457"/>
            <a:ext cx="4707324" cy="1328023"/>
          </a:xfrm>
          <a:prstGeom prst="roundRect">
            <a:avLst/>
          </a:prstGeom>
          <a:solidFill>
            <a:srgbClr val="A646FF"/>
          </a:solidFill>
          <a:ln w="12700" cap="flat">
            <a:noFill/>
            <a:miter lim="4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marR="0" lvl="0" indent="-4572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Scale up number of qubits, </a:t>
            </a:r>
          </a:p>
          <a:p>
            <a:pPr marL="457200" marR="0" lvl="0" indent="-4572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Improve gate fidelity, </a:t>
            </a:r>
          </a:p>
          <a:p>
            <a:pPr marL="457200" marR="0" lvl="0" indent="-45720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Add system capabilities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586F9E2-E5F4-0A77-65AD-CA5EC48FC97E}"/>
              </a:ext>
            </a:extLst>
          </p:cNvPr>
          <p:cNvSpPr txBox="1">
            <a:spLocks/>
          </p:cNvSpPr>
          <p:nvPr/>
        </p:nvSpPr>
        <p:spPr>
          <a:xfrm>
            <a:off x="198456" y="4687331"/>
            <a:ext cx="4576351" cy="420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Goals: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550C4D-F2F4-0B7B-D19E-775D7531A3EF}"/>
              </a:ext>
            </a:extLst>
          </p:cNvPr>
          <p:cNvSpPr txBox="1"/>
          <p:nvPr/>
        </p:nvSpPr>
        <p:spPr>
          <a:xfrm>
            <a:off x="1942733" y="921491"/>
            <a:ext cx="112787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Qubits: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32EC2F-1EDC-1413-FEEC-191EFB9B0D8F}"/>
              </a:ext>
            </a:extLst>
          </p:cNvPr>
          <p:cNvSpPr txBox="1"/>
          <p:nvPr/>
        </p:nvSpPr>
        <p:spPr>
          <a:xfrm>
            <a:off x="4723311" y="1899642"/>
            <a:ext cx="689008" cy="5302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rPr>
              <a:t>|1⟩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351C4D-A5D4-03B8-68E9-E29D5622DEBA}"/>
              </a:ext>
            </a:extLst>
          </p:cNvPr>
          <p:cNvSpPr txBox="1"/>
          <p:nvPr/>
        </p:nvSpPr>
        <p:spPr>
          <a:xfrm>
            <a:off x="5038348" y="2832385"/>
            <a:ext cx="689008" cy="530252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Open Sans"/>
              </a:rPr>
              <a:t>|0⟩</a:t>
            </a:r>
          </a:p>
        </p:txBody>
      </p:sp>
    </p:spTree>
    <p:extLst>
      <p:ext uri="{BB962C8B-B14F-4D97-AF65-F5344CB8AC3E}">
        <p14:creationId xmlns:p14="http://schemas.microsoft.com/office/powerpoint/2010/main" val="41432148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1"/>
          <p:cNvSpPr txBox="1">
            <a:spLocks noGrp="1"/>
          </p:cNvSpPr>
          <p:nvPr>
            <p:ph type="title"/>
          </p:nvPr>
        </p:nvSpPr>
        <p:spPr>
          <a:xfrm>
            <a:off x="720647" y="87402"/>
            <a:ext cx="10480754" cy="570225"/>
          </a:xfrm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3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20647" y="1429232"/>
            <a:ext cx="10480751" cy="46362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dirty="0"/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Confining Potential</a:t>
            </a:r>
          </a:p>
          <a:p>
            <a:pPr marL="975858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From “macroscopic” 3D to microfabricated surface traps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Light Delivery</a:t>
            </a:r>
          </a:p>
          <a:p>
            <a:pPr marL="975858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From free space to integrated photonics</a:t>
            </a: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Ultrahigh Vacuum</a:t>
            </a:r>
          </a:p>
          <a:p>
            <a:pPr marL="975858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From bulky COTS to compact and integrated</a:t>
            </a:r>
          </a:p>
        </p:txBody>
      </p:sp>
      <p:sp>
        <p:nvSpPr>
          <p:cNvPr id="3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78186" y="215758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itle 1"/>
          <p:cNvSpPr txBox="1">
            <a:spLocks noGrp="1"/>
          </p:cNvSpPr>
          <p:nvPr>
            <p:ph type="title"/>
          </p:nvPr>
        </p:nvSpPr>
        <p:spPr>
          <a:xfrm>
            <a:off x="613301" y="10757"/>
            <a:ext cx="10892895" cy="6659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Trapped Ion Science is a Team Sport!</a:t>
            </a:r>
            <a:endParaRPr dirty="0"/>
          </a:p>
        </p:txBody>
      </p:sp>
      <p:sp>
        <p:nvSpPr>
          <p:cNvPr id="97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82439" y="47449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6" name="TextBox 4"/>
          <p:cNvSpPr txBox="1"/>
          <p:nvPr/>
        </p:nvSpPr>
        <p:spPr>
          <a:xfrm>
            <a:off x="2756034" y="924539"/>
            <a:ext cx="2286000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u="sng"/>
            </a:pPr>
            <a:r>
              <a:rPr kumimoji="0" sz="1600" b="1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Fabrication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Matt Delaney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Ray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Haltli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Ed Heller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Jeff Hunker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Tipp Jennings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Nick Jimenez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Becky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Loviza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Zach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Meinelt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Chris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Nordquist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Eric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John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Rembetski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Corrie Sadler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Ben Thurston</a:t>
            </a:r>
          </a:p>
        </p:txBody>
      </p:sp>
      <p:sp>
        <p:nvSpPr>
          <p:cNvPr id="977" name="TextBox 5"/>
          <p:cNvSpPr txBox="1"/>
          <p:nvPr/>
        </p:nvSpPr>
        <p:spPr>
          <a:xfrm>
            <a:off x="5027720" y="924539"/>
            <a:ext cx="2286000" cy="250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u="sng"/>
            </a:pPr>
            <a:r>
              <a:rPr kumimoji="0" sz="1600" b="1" i="0" u="sng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Theory/Software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Josh Goldberg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Andrew Landahl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Ben Morrison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Tim Proctor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Kenny Rudinger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Antonio Russo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Brandon Ruzic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Jay Van Der Wall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Kevin Young </a:t>
            </a:r>
          </a:p>
        </p:txBody>
      </p:sp>
      <p:sp>
        <p:nvSpPr>
          <p:cNvPr id="979" name="TextBox 8"/>
          <p:cNvSpPr txBox="1"/>
          <p:nvPr/>
        </p:nvSpPr>
        <p:spPr>
          <a:xfrm>
            <a:off x="0" y="6528526"/>
            <a:ext cx="1206884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80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This work is supported by the Defense Advanced Research Projects Activity (DARPA).  Sandia National Laboratories is a </a:t>
            </a: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multimission</a:t>
            </a:r>
            <a:r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</p:txBody>
      </p:sp>
      <p:pic>
        <p:nvPicPr>
          <p:cNvPr id="980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96" y="359270"/>
            <a:ext cx="1239028" cy="37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526" y="367418"/>
            <a:ext cx="1114326" cy="374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873" y="343725"/>
            <a:ext cx="874182" cy="4757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66D31-F3FE-1055-374F-C0B9162B29CD}"/>
              </a:ext>
            </a:extLst>
          </p:cNvPr>
          <p:cNvSpPr txBox="1"/>
          <p:nvPr/>
        </p:nvSpPr>
        <p:spPr>
          <a:xfrm>
            <a:off x="484348" y="924539"/>
            <a:ext cx="2286000" cy="4031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Experimentalists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Todd Barrick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Ashlyn Burch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Matt Chow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Susan Clark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Craig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Hogle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Megan Ivory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Joon Kwon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Lobser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Hayden McGuinness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Melissa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Revelle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Theala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Redhouse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Will Setzer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Jon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Sterk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Dan Stick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Chris Yale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7B225-D382-9A61-C6BB-ADB1E000D6B2}"/>
              </a:ext>
            </a:extLst>
          </p:cNvPr>
          <p:cNvSpPr txBox="1"/>
          <p:nvPr/>
        </p:nvSpPr>
        <p:spPr>
          <a:xfrm>
            <a:off x="7299405" y="924539"/>
            <a:ext cx="2286000" cy="30469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Engineering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Dave Bossert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James Burkart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Mike Gehl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Nick Karl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Rex Kay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Madelyn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Kosednar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Stefan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Lepkowski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Chris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Nordquist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Brad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Salzbrenner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Bill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Sweatt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Ted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Winrow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9639-F955-5987-FE5D-BAF819830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9" b="37871"/>
          <a:stretch/>
        </p:blipFill>
        <p:spPr>
          <a:xfrm>
            <a:off x="4455711" y="4019638"/>
            <a:ext cx="7380784" cy="2403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CE898-A0B5-BD9F-438C-1C878E506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105" y="137139"/>
            <a:ext cx="736600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B5B2C-8E88-0541-F006-3942003F6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1564" y="886334"/>
            <a:ext cx="2997200" cy="147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7194B7-8F9E-17E1-C8D2-FF3B7E92F103}"/>
              </a:ext>
            </a:extLst>
          </p:cNvPr>
          <p:cNvSpPr txBox="1"/>
          <p:nvPr/>
        </p:nvSpPr>
        <p:spPr>
          <a:xfrm>
            <a:off x="478810" y="5061550"/>
            <a:ext cx="2277224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Summer 2023 Interns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Jae Ho Han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Brian Matthews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Koray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Mentesoglu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Aria Stevens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8EA9D-B9AE-5821-F5B0-846B7BEC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Confining potential with microfabricated surface traps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7A5EB-F21A-ECDC-915F-5DB5F80A40C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82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1F4D-274C-34A1-7E36-DDDB5161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atoms, typically an “oven”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E99F-C761-3115-C64C-4E9557DF4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8431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B149FD-26F7-3645-B4E7-BA8B8CC5EEA8}" type="slidenum">
              <a:rPr lang="en-US" smtClean="0"/>
              <a:pPr algn="ctr"/>
              <a:t>16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5EC31C-374F-2113-89FE-53FA2A2E221B}"/>
              </a:ext>
            </a:extLst>
          </p:cNvPr>
          <p:cNvGrpSpPr/>
          <p:nvPr/>
        </p:nvGrpSpPr>
        <p:grpSpPr>
          <a:xfrm>
            <a:off x="2082927" y="1420167"/>
            <a:ext cx="8150837" cy="4813655"/>
            <a:chOff x="1524001" y="486043"/>
            <a:chExt cx="9144000" cy="58605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8F5C78-68EC-8A0E-6D32-BDBAE78C4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58" r="6077"/>
            <a:stretch/>
          </p:blipFill>
          <p:spPr>
            <a:xfrm>
              <a:off x="1524001" y="486043"/>
              <a:ext cx="9144000" cy="58605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2B802C-80A7-594E-8155-47F759F5CB46}"/>
                </a:ext>
              </a:extLst>
            </p:cNvPr>
            <p:cNvSpPr/>
            <p:nvPr/>
          </p:nvSpPr>
          <p:spPr>
            <a:xfrm>
              <a:off x="9310514" y="4861563"/>
              <a:ext cx="518682" cy="46510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8352C-D340-F8D1-44E0-BCB66A22478E}"/>
              </a:ext>
            </a:extLst>
          </p:cNvPr>
          <p:cNvGrpSpPr/>
          <p:nvPr/>
        </p:nvGrpSpPr>
        <p:grpSpPr>
          <a:xfrm>
            <a:off x="2340197" y="4980714"/>
            <a:ext cx="3644900" cy="1052029"/>
            <a:chOff x="200313" y="878777"/>
            <a:chExt cx="3644900" cy="1052029"/>
          </a:xfrm>
        </p:grpSpPr>
        <p:pic>
          <p:nvPicPr>
            <p:cNvPr id="15" name="Picture 4" descr="PDF] A vapor cell based on dispensers for laser spectroscopy. | Semantic  Scholar">
              <a:extLst>
                <a:ext uri="{FF2B5EF4-FFF2-40B4-BE49-F238E27FC236}">
                  <a16:creationId xmlns:a16="http://schemas.microsoft.com/office/drawing/2014/main" id="{F4F77D78-C545-52D9-2EEA-2151A5286A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108"/>
            <a:stretch/>
          </p:blipFill>
          <p:spPr bwMode="auto">
            <a:xfrm>
              <a:off x="200313" y="909528"/>
              <a:ext cx="3644900" cy="1021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457CEE-D37E-4177-C7E1-FA0EB6FE7C9F}"/>
                </a:ext>
              </a:extLst>
            </p:cNvPr>
            <p:cNvSpPr txBox="1"/>
            <p:nvPr/>
          </p:nvSpPr>
          <p:spPr>
            <a:xfrm>
              <a:off x="1092526" y="878777"/>
              <a:ext cx="10273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ytterbium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12F83586-B326-C6A4-CB3A-09D995E616B2}"/>
              </a:ext>
            </a:extLst>
          </p:cNvPr>
          <p:cNvSpPr/>
          <p:nvPr/>
        </p:nvSpPr>
        <p:spPr>
          <a:xfrm>
            <a:off x="7211688" y="2439545"/>
            <a:ext cx="2897385" cy="288555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  <a:gs pos="35000">
                <a:schemeClr val="bg1"/>
              </a:gs>
              <a:gs pos="67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14887E2-2248-90D8-6072-2C2E593E701A}"/>
              </a:ext>
            </a:extLst>
          </p:cNvPr>
          <p:cNvSpPr>
            <a:spLocks noChangeAspect="1"/>
          </p:cNvSpPr>
          <p:nvPr/>
        </p:nvSpPr>
        <p:spPr>
          <a:xfrm>
            <a:off x="8447761" y="3634774"/>
            <a:ext cx="452793" cy="45352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C6E179-C7B1-C11C-3C15-5A39D12D5C49}"/>
              </a:ext>
            </a:extLst>
          </p:cNvPr>
          <p:cNvSpPr/>
          <p:nvPr/>
        </p:nvSpPr>
        <p:spPr>
          <a:xfrm>
            <a:off x="7601023" y="3497059"/>
            <a:ext cx="2146270" cy="733428"/>
          </a:xfrm>
          <a:prstGeom prst="ellipse">
            <a:avLst/>
          </a:prstGeom>
          <a:noFill/>
          <a:ln w="666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A3735A-2138-A688-A97C-2E0E6B1316E5}"/>
              </a:ext>
            </a:extLst>
          </p:cNvPr>
          <p:cNvSpPr/>
          <p:nvPr/>
        </p:nvSpPr>
        <p:spPr>
          <a:xfrm rot="18041854">
            <a:off x="7592450" y="3511830"/>
            <a:ext cx="2146270" cy="733428"/>
          </a:xfrm>
          <a:prstGeom prst="ellipse">
            <a:avLst/>
          </a:prstGeom>
          <a:noFill/>
          <a:ln w="666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549436-C935-17D5-643C-09FFB8A05605}"/>
              </a:ext>
            </a:extLst>
          </p:cNvPr>
          <p:cNvSpPr>
            <a:spLocks noChangeAspect="1"/>
          </p:cNvSpPr>
          <p:nvPr/>
        </p:nvSpPr>
        <p:spPr>
          <a:xfrm>
            <a:off x="8659908" y="2960405"/>
            <a:ext cx="303616" cy="30410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93F119-C88F-F3F9-1198-0B9BE28A0A06}"/>
              </a:ext>
            </a:extLst>
          </p:cNvPr>
          <p:cNvSpPr>
            <a:spLocks noChangeAspect="1"/>
          </p:cNvSpPr>
          <p:nvPr/>
        </p:nvSpPr>
        <p:spPr>
          <a:xfrm>
            <a:off x="7650606" y="3936242"/>
            <a:ext cx="303616" cy="30410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>
            <a:extLst>
              <a:ext uri="{FF2B5EF4-FFF2-40B4-BE49-F238E27FC236}">
                <a16:creationId xmlns:a16="http://schemas.microsoft.com/office/drawing/2014/main" id="{7AFFCF40-9BA8-BE99-74B4-FEFED8C3E4F4}"/>
              </a:ext>
            </a:extLst>
          </p:cNvPr>
          <p:cNvSpPr/>
          <p:nvPr/>
        </p:nvSpPr>
        <p:spPr>
          <a:xfrm>
            <a:off x="8489185" y="3658972"/>
            <a:ext cx="393482" cy="393547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393E-7 2.76182E-6 L 2.48393E-7 -0.2544 C 2.48393E-7 -0.36817 0.10231 -0.50834 0.18569 -0.50834 L 0.37137 -0.50834 " pathEditMode="relative" rAng="0" ptsTypes="FfFF">
                                      <p:cBhvr>
                                        <p:cTn id="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9" y="-2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oid 2"/>
          <p:cNvSpPr/>
          <p:nvPr/>
        </p:nvSpPr>
        <p:spPr>
          <a:xfrm rot="5400000">
            <a:off x="-1015833" y="3584861"/>
            <a:ext cx="5812971" cy="733311"/>
          </a:xfrm>
          <a:prstGeom prst="trapezoid">
            <a:avLst>
              <a:gd name="adj" fmla="val 10062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/>
          <p:cNvSpPr/>
          <p:nvPr/>
        </p:nvSpPr>
        <p:spPr>
          <a:xfrm rot="10800000">
            <a:off x="1523996" y="1045032"/>
            <a:ext cx="9144003" cy="621568"/>
          </a:xfrm>
          <a:prstGeom prst="trapezoid">
            <a:avLst>
              <a:gd name="adj" fmla="val 10549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>
            <a:off x="1523996" y="6236434"/>
            <a:ext cx="9144003" cy="621568"/>
          </a:xfrm>
          <a:prstGeom prst="trapezoid">
            <a:avLst>
              <a:gd name="adj" fmla="val 10549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apezoid 6"/>
          <p:cNvSpPr/>
          <p:nvPr/>
        </p:nvSpPr>
        <p:spPr>
          <a:xfrm rot="16200000">
            <a:off x="7394858" y="3584860"/>
            <a:ext cx="5812971" cy="733311"/>
          </a:xfrm>
          <a:prstGeom prst="trapezoid">
            <a:avLst>
              <a:gd name="adj" fmla="val 10062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7"/>
          <p:cNvSpPr/>
          <p:nvPr/>
        </p:nvSpPr>
        <p:spPr>
          <a:xfrm>
            <a:off x="1674781" y="3790110"/>
            <a:ext cx="393482" cy="333578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10103355" y="3790110"/>
            <a:ext cx="393482" cy="333578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205970" y="3112836"/>
            <a:ext cx="2897385" cy="2445849"/>
            <a:chOff x="5687687" y="2439545"/>
            <a:chExt cx="2897385" cy="2885554"/>
          </a:xfrm>
        </p:grpSpPr>
        <p:sp>
          <p:nvSpPr>
            <p:cNvPr id="10" name="Oval 9"/>
            <p:cNvSpPr/>
            <p:nvPr/>
          </p:nvSpPr>
          <p:spPr>
            <a:xfrm>
              <a:off x="5687687" y="2439545"/>
              <a:ext cx="2897385" cy="288555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0"/>
                  </a:schemeClr>
                </a:gs>
                <a:gs pos="35000">
                  <a:schemeClr val="bg1"/>
                </a:gs>
                <a:gs pos="6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923760" y="3634773"/>
              <a:ext cx="452793" cy="453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77023" y="3497059"/>
              <a:ext cx="2146270" cy="733428"/>
            </a:xfrm>
            <a:prstGeom prst="ellipse">
              <a:avLst/>
            </a:prstGeom>
            <a:noFill/>
            <a:ln w="666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18041854">
              <a:off x="6068450" y="3511830"/>
              <a:ext cx="2146270" cy="733428"/>
            </a:xfrm>
            <a:prstGeom prst="ellipse">
              <a:avLst/>
            </a:prstGeom>
            <a:noFill/>
            <a:ln w="666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7135908" y="2960404"/>
              <a:ext cx="303616" cy="30410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lus 15"/>
            <p:cNvSpPr/>
            <p:nvPr/>
          </p:nvSpPr>
          <p:spPr>
            <a:xfrm>
              <a:off x="6965185" y="3658971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23996" y="1045030"/>
            <a:ext cx="9144003" cy="5812972"/>
            <a:chOff x="-4" y="-3"/>
            <a:chExt cx="9144003" cy="6858004"/>
          </a:xfrm>
        </p:grpSpPr>
        <p:sp>
          <p:nvSpPr>
            <p:cNvPr id="17" name="Trapezoid 16"/>
            <p:cNvSpPr/>
            <p:nvPr/>
          </p:nvSpPr>
          <p:spPr>
            <a:xfrm rot="5400000">
              <a:off x="-3062349" y="3062344"/>
              <a:ext cx="6858003" cy="733311"/>
            </a:xfrm>
            <a:prstGeom prst="trapezoid">
              <a:avLst>
                <a:gd name="adj" fmla="val 100622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 rot="10800000">
              <a:off x="-4" y="-1"/>
              <a:ext cx="9144003" cy="733311"/>
            </a:xfrm>
            <a:prstGeom prst="trapezoid">
              <a:avLst>
                <a:gd name="adj" fmla="val 105496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-4" y="6124690"/>
              <a:ext cx="9144003" cy="733311"/>
            </a:xfrm>
            <a:prstGeom prst="trapezoid">
              <a:avLst>
                <a:gd name="adj" fmla="val 105496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 rot="16200000">
              <a:off x="5348342" y="3062343"/>
              <a:ext cx="6858003" cy="733311"/>
            </a:xfrm>
            <a:prstGeom prst="trapezoid">
              <a:avLst>
                <a:gd name="adj" fmla="val 100622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lus 21"/>
            <p:cNvSpPr/>
            <p:nvPr/>
          </p:nvSpPr>
          <p:spPr>
            <a:xfrm>
              <a:off x="4337745" y="161757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lus 22"/>
            <p:cNvSpPr/>
            <p:nvPr/>
          </p:nvSpPr>
          <p:spPr>
            <a:xfrm>
              <a:off x="4337745" y="6275176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24000" y="1045029"/>
            <a:ext cx="9144003" cy="5812972"/>
            <a:chOff x="-4" y="-3"/>
            <a:chExt cx="9144003" cy="6858004"/>
          </a:xfrm>
        </p:grpSpPr>
        <p:sp>
          <p:nvSpPr>
            <p:cNvPr id="25" name="Trapezoid 24"/>
            <p:cNvSpPr/>
            <p:nvPr/>
          </p:nvSpPr>
          <p:spPr>
            <a:xfrm rot="5400000">
              <a:off x="-3062349" y="3062344"/>
              <a:ext cx="6858003" cy="733311"/>
            </a:xfrm>
            <a:prstGeom prst="trapezoid">
              <a:avLst>
                <a:gd name="adj" fmla="val 100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apezoid 25"/>
            <p:cNvSpPr/>
            <p:nvPr/>
          </p:nvSpPr>
          <p:spPr>
            <a:xfrm rot="10800000">
              <a:off x="-4" y="-1"/>
              <a:ext cx="9144003" cy="733311"/>
            </a:xfrm>
            <a:prstGeom prst="trapezoid">
              <a:avLst>
                <a:gd name="adj" fmla="val 105496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apezoid 26"/>
            <p:cNvSpPr/>
            <p:nvPr/>
          </p:nvSpPr>
          <p:spPr>
            <a:xfrm>
              <a:off x="-4" y="6124690"/>
              <a:ext cx="9144003" cy="733311"/>
            </a:xfrm>
            <a:prstGeom prst="trapezoid">
              <a:avLst>
                <a:gd name="adj" fmla="val 105496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apezoid 27"/>
            <p:cNvSpPr/>
            <p:nvPr/>
          </p:nvSpPr>
          <p:spPr>
            <a:xfrm rot="16200000">
              <a:off x="5348342" y="3062343"/>
              <a:ext cx="6858003" cy="733311"/>
            </a:xfrm>
            <a:prstGeom prst="trapezoid">
              <a:avLst>
                <a:gd name="adj" fmla="val 100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lus 28"/>
            <p:cNvSpPr/>
            <p:nvPr/>
          </p:nvSpPr>
          <p:spPr>
            <a:xfrm>
              <a:off x="150781" y="3238576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lus 29"/>
            <p:cNvSpPr/>
            <p:nvPr/>
          </p:nvSpPr>
          <p:spPr>
            <a:xfrm>
              <a:off x="8579355" y="3238576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523992" y="1045028"/>
            <a:ext cx="9144003" cy="5812972"/>
            <a:chOff x="-4" y="-3"/>
            <a:chExt cx="9144003" cy="6858004"/>
          </a:xfrm>
        </p:grpSpPr>
        <p:sp>
          <p:nvSpPr>
            <p:cNvPr id="32" name="Trapezoid 31"/>
            <p:cNvSpPr/>
            <p:nvPr/>
          </p:nvSpPr>
          <p:spPr>
            <a:xfrm rot="5400000">
              <a:off x="-3062349" y="3062344"/>
              <a:ext cx="6858003" cy="733311"/>
            </a:xfrm>
            <a:prstGeom prst="trapezoid">
              <a:avLst>
                <a:gd name="adj" fmla="val 100622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/>
            <p:cNvSpPr/>
            <p:nvPr/>
          </p:nvSpPr>
          <p:spPr>
            <a:xfrm rot="10800000">
              <a:off x="-4" y="-1"/>
              <a:ext cx="9144003" cy="733311"/>
            </a:xfrm>
            <a:prstGeom prst="trapezoid">
              <a:avLst>
                <a:gd name="adj" fmla="val 105496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/>
            <p:cNvSpPr/>
            <p:nvPr/>
          </p:nvSpPr>
          <p:spPr>
            <a:xfrm>
              <a:off x="-4" y="6124690"/>
              <a:ext cx="9144003" cy="733311"/>
            </a:xfrm>
            <a:prstGeom prst="trapezoid">
              <a:avLst>
                <a:gd name="adj" fmla="val 105496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 rot="16200000">
              <a:off x="5348342" y="3062343"/>
              <a:ext cx="6858003" cy="733311"/>
            </a:xfrm>
            <a:prstGeom prst="trapezoid">
              <a:avLst>
                <a:gd name="adj" fmla="val 100622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lus 35"/>
            <p:cNvSpPr/>
            <p:nvPr/>
          </p:nvSpPr>
          <p:spPr>
            <a:xfrm>
              <a:off x="4337745" y="161757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Plus 36"/>
            <p:cNvSpPr/>
            <p:nvPr/>
          </p:nvSpPr>
          <p:spPr>
            <a:xfrm>
              <a:off x="4337745" y="6275176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23992" y="1051110"/>
            <a:ext cx="9144003" cy="5812972"/>
            <a:chOff x="-4" y="-3"/>
            <a:chExt cx="9144003" cy="6858004"/>
          </a:xfrm>
        </p:grpSpPr>
        <p:sp>
          <p:nvSpPr>
            <p:cNvPr id="39" name="Trapezoid 38"/>
            <p:cNvSpPr/>
            <p:nvPr/>
          </p:nvSpPr>
          <p:spPr>
            <a:xfrm rot="5400000">
              <a:off x="-3062349" y="3062344"/>
              <a:ext cx="6858003" cy="733311"/>
            </a:xfrm>
            <a:prstGeom prst="trapezoid">
              <a:avLst>
                <a:gd name="adj" fmla="val 100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apezoid 39"/>
            <p:cNvSpPr/>
            <p:nvPr/>
          </p:nvSpPr>
          <p:spPr>
            <a:xfrm rot="10800000">
              <a:off x="-4" y="-1"/>
              <a:ext cx="9144003" cy="733311"/>
            </a:xfrm>
            <a:prstGeom prst="trapezoid">
              <a:avLst>
                <a:gd name="adj" fmla="val 105496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-4" y="6124690"/>
              <a:ext cx="9144003" cy="733311"/>
            </a:xfrm>
            <a:prstGeom prst="trapezoid">
              <a:avLst>
                <a:gd name="adj" fmla="val 105496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/>
            <p:cNvSpPr/>
            <p:nvPr/>
          </p:nvSpPr>
          <p:spPr>
            <a:xfrm rot="16200000">
              <a:off x="5348342" y="3062343"/>
              <a:ext cx="6858003" cy="733311"/>
            </a:xfrm>
            <a:prstGeom prst="trapezoid">
              <a:avLst>
                <a:gd name="adj" fmla="val 10062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lus 42"/>
            <p:cNvSpPr/>
            <p:nvPr/>
          </p:nvSpPr>
          <p:spPr>
            <a:xfrm>
              <a:off x="150781" y="3238576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lus 43"/>
            <p:cNvSpPr/>
            <p:nvPr/>
          </p:nvSpPr>
          <p:spPr>
            <a:xfrm>
              <a:off x="8579355" y="3238576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88B8E4F8-EFEB-8B45-A20F-82A6B18F7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87402"/>
            <a:ext cx="10480752" cy="570225"/>
          </a:xfrm>
        </p:spPr>
        <p:txBody>
          <a:bodyPr/>
          <a:lstStyle/>
          <a:p>
            <a:r>
              <a:rPr lang="en-US" dirty="0"/>
              <a:t>How to confine an ion</a:t>
            </a:r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410AD18D-7E6B-854A-B9C0-DAA20CE6A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8431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B149FD-26F7-3645-B4E7-BA8B8CC5EEA8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5 0.00856 C -0.01342 0.01273 0.00468 0.00856 -0.028 0.0118 C -0.03347 0.0125 -0.03737 0.01388 -0.04258 0.01527 L -0.05144 0.0206 C -0.05235 0.02106 -0.05339 0.02129 -0.0543 0.02222 C -0.06107 0.03032 -0.05795 0.02801 -0.06303 0.03101 C -0.06407 0.03217 -0.06498 0.03356 -0.06602 0.03449 C -0.06693 0.03518 -0.06797 0.03518 -0.06888 0.03611 C -0.07097 0.03819 -0.07253 0.04166 -0.07474 0.04305 L -0.0806 0.04652 C -0.08425 0.04861 -0.08607 0.0493 -0.08933 0.05509 C -0.09037 0.05694 -0.09128 0.05879 -0.09232 0.06041 C -0.09414 0.06296 -0.09623 0.06504 -0.09818 0.06736 C -0.09909 0.06851 -0.10026 0.06921 -0.10105 0.07083 C -0.10209 0.07245 -0.10313 0.07407 -0.10404 0.07592 C -0.10469 0.07754 -0.10508 0.07963 -0.10599 0.08125 C -0.11368 0.09467 -0.10378 0.07268 -0.11185 0.08981 C -0.11589 0.09838 -0.11133 0.09213 -0.11667 0.09838 C -0.12123 0.11064 -0.11862 0.10648 -0.12344 0.11226 C -0.12813 0.12476 -0.12579 0.11967 -0.13034 0.12777 C -0.13282 0.14097 -0.12917 0.12523 -0.13425 0.13657 C -0.1349 0.13796 -0.13477 0.14004 -0.13516 0.14166 C -0.13659 0.14652 -0.13789 0.14814 -0.14011 0.15208 C -0.14037 0.1537 -0.14063 0.15555 -0.14102 0.15717 C -0.14154 0.15902 -0.14245 0.16064 -0.14297 0.1625 C -0.14297 0.1625 -0.14545 0.17546 -0.14597 0.17801 L -0.14688 0.18333 C -0.14792 0.18888 -0.14779 0.18657 -0.14779 0.19027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79 0.1956 C -0.14753 0.18634 -0.14753 0.17685 -0.14688 0.16782 C -0.14688 0.16782 -0.14441 0.15486 -0.14401 0.15208 C -0.14362 0.15046 -0.14349 0.14838 -0.14297 0.14699 C -0.14167 0.14351 -0.13985 0.14051 -0.13907 0.13657 C -0.13724 0.12662 -0.13946 0.13588 -0.13516 0.12615 C -0.13373 0.12291 -0.13256 0.11921 -0.13125 0.11574 L -0.1293 0.11064 C -0.12761 0.10115 -0.12943 0.10949 -0.12644 0.10023 C -0.12566 0.09791 -0.12526 0.09537 -0.12448 0.09328 C -0.1237 0.0912 -0.12253 0.08981 -0.12149 0.08796 C -0.12032 0.08148 -0.12006 0.07847 -0.11667 0.07245 C -0.11576 0.07083 -0.11459 0.06921 -0.11381 0.06736 C -0.11303 0.06574 -0.1125 0.06365 -0.11185 0.06203 C -0.11094 0.06018 -0.10977 0.05879 -0.10886 0.05694 C -0.10586 0.05046 -0.10808 0.05208 -0.10404 0.04652 C -0.10222 0.04398 -0.10013 0.04189 -0.09818 0.03958 L -0.09232 0.03263 C -0.09128 0.03148 -0.09024 0.03055 -0.08933 0.02916 C -0.08842 0.02731 -0.0875 0.02546 -0.08646 0.02384 C -0.08555 0.02268 -0.08451 0.02176 -0.0836 0.02037 C -0.08217 0.01875 -0.08099 0.01689 -0.07969 0.01527 C -0.07865 0.01412 -0.07761 0.01319 -0.0767 0.0118 C -0.07566 0.01018 -0.07487 0.0081 -0.07383 0.00671 C -0.07123 0.00277 -0.07084 0.00324 -0.06797 0.00138 C -0.06329 -0.00417 -0.06615 -0.00139 -0.05912 -0.00556 L -0.05625 -0.00718 L -0.05339 -0.00903 L -0.04753 -0.01598 C -0.04649 -0.01713 -0.04571 -0.01875 -0.04454 -0.01945 C -0.04362 -0.01991 -0.04258 -0.02037 -0.04167 -0.02107 C -0.04037 -0.02223 -0.03907 -0.02362 -0.03776 -0.02454 C -0.03646 -0.02547 -0.03516 -0.0257 -0.03386 -0.02639 C -0.03282 -0.02686 -0.03191 -0.02755 -0.03086 -0.02801 C -0.02969 -0.02871 -0.02826 -0.02917 -0.02696 -0.02987 C -0.025 -0.03079 -0.02318 -0.03218 -0.02123 -0.03334 C -0.02019 -0.0338 -0.01928 -0.03449 -0.01823 -0.03496 C -0.01563 -0.03612 -0.01316 -0.03774 -0.01042 -0.03843 C 0.00195 -0.04213 -0.00235 -0.03866 0.00325 -0.04352 " pathEditMode="relative" ptsTypes="AAAAAAAAAAAAAAAAAAAAAAAAAAAAAAAAAAAAA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3658 C -0.00105 -0.03612 -0.00326 -0.03519 -0.0056 -0.03496 C -0.01237 -0.03403 -0.01928 -0.03449 -0.02605 -0.03334 C -0.02813 -0.03287 -0.02995 -0.03102 -0.03191 -0.02987 L -0.04063 -0.02454 L -0.04649 -0.02107 C -0.0474 -0.02061 -0.04844 -0.01991 -0.04935 -0.01945 C -0.05066 -0.01875 -0.05209 -0.01829 -0.05326 -0.0176 C -0.05521 -0.01667 -0.05717 -0.01528 -0.05912 -0.01412 L -0.06211 -0.0125 C -0.07045 -0.00255 -0.0599 -0.01436 -0.06797 -0.00718 C -0.07553 -0.00047 -0.06641 -0.00649 -0.0737 -0.00209 C -0.07474 -0.00024 -0.07553 0.00162 -0.0767 0.00324 C -0.07787 0.00463 -0.0793 0.00532 -0.0806 0.00671 C -0.08191 0.0081 -0.08321 0.01018 -0.08451 0.0118 C -0.08633 0.01412 -0.08842 0.01643 -0.09037 0.01875 L -0.09323 0.02222 C -0.0987 0.03657 -0.09545 0.02963 -0.103 0.04305 C -0.10391 0.04467 -0.10482 0.04676 -0.10586 0.04814 C -0.10717 0.05 -0.10847 0.05162 -0.10977 0.05347 C -0.11068 0.05463 -0.11185 0.05555 -0.11276 0.05694 C -0.11758 0.06412 -0.11342 0.06064 -0.11862 0.06365 L -0.12435 0.07407 C -0.12696 0.0787 -0.12969 0.08426 -0.13321 0.08634 L -0.13607 0.08796 C -0.14545 0.10463 -0.13347 0.08495 -0.14193 0.0949 C -0.1431 0.09629 -0.14375 0.09861 -0.1448 0.10023 C -0.14675 0.10277 -0.15066 0.10717 -0.15066 0.10717 C -0.153 0.11944 -0.14974 0.10439 -0.15456 0.11736 C -0.16042 0.1331 -0.14987 0.11157 -0.15756 0.12777 C -0.16381 0.1412 -0.15756 0.12523 -0.16237 0.13819 C -0.16485 0.15138 -0.16159 0.13518 -0.16537 0.14861 C -0.16576 0.15023 -0.16576 0.15231 -0.16628 0.15393 C -0.16745 0.1574 -0.17019 0.16412 -0.17019 0.16412 L -0.175 0.19027 C -0.17592 0.19513 -0.17644 0.19699 -0.17696 0.20231 C -0.17709 0.20277 -0.17696 0.20347 -0.17696 0.20416 " pathEditMode="relative" ptsTypes="AAAAAAAAAAAAAAAAAAAAAAAAAAAAAAAAAAA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per Clip Trap.mp4">
            <a:hlinkClick r:id="" action="ppaction://media"/>
            <a:extLst>
              <a:ext uri="{FF2B5EF4-FFF2-40B4-BE49-F238E27FC236}">
                <a16:creationId xmlns:a16="http://schemas.microsoft.com/office/drawing/2014/main" id="{12D56CBF-8914-5AAA-D16D-CF1AD9514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4519" y="0"/>
            <a:ext cx="8602961" cy="68823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E35B6-D00F-CF46-9755-D49F3ABD7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8431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B149FD-26F7-3645-B4E7-BA8B8CC5EEA8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1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78186" y="215758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7" name="Group 4"/>
          <p:cNvGrpSpPr/>
          <p:nvPr/>
        </p:nvGrpSpPr>
        <p:grpSpPr>
          <a:xfrm>
            <a:off x="8169055" y="2401645"/>
            <a:ext cx="3588299" cy="2648080"/>
            <a:chOff x="0" y="0"/>
            <a:chExt cx="3588298" cy="2648078"/>
          </a:xfrm>
        </p:grpSpPr>
        <p:pic>
          <p:nvPicPr>
            <p:cNvPr id="395" name="Picture 6" descr="Picture 6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88299" cy="260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6" name="TextBox 7"/>
            <p:cNvSpPr txBox="1"/>
            <p:nvPr/>
          </p:nvSpPr>
          <p:spPr>
            <a:xfrm>
              <a:off x="45719" y="2378838"/>
              <a:ext cx="227291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/>
              </a:lvl1pPr>
            </a:lstStyle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Courtesy of Wes Campbell</a:t>
              </a:r>
            </a:p>
          </p:txBody>
        </p:sp>
      </p:grpSp>
      <p:pic>
        <p:nvPicPr>
          <p:cNvPr id="398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4" y="1303492"/>
            <a:ext cx="3849762" cy="1898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96" y="4228732"/>
            <a:ext cx="3426228" cy="1720435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Arrow: Right 12"/>
          <p:cNvSpPr/>
          <p:nvPr/>
        </p:nvSpPr>
        <p:spPr>
          <a:xfrm>
            <a:off x="3874508" y="3159702"/>
            <a:ext cx="1390651" cy="7048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E0A5D"/>
          </a:solidFill>
          <a:ln w="12700">
            <a:solidFill>
              <a:schemeClr val="accent6"/>
            </a:solidFill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6" name="Group 12"/>
          <p:cNvGrpSpPr/>
          <p:nvPr/>
        </p:nvGrpSpPr>
        <p:grpSpPr>
          <a:xfrm>
            <a:off x="5265158" y="2421632"/>
            <a:ext cx="2197438" cy="2180990"/>
            <a:chOff x="0" y="0"/>
            <a:chExt cx="2197437" cy="2180989"/>
          </a:xfrm>
        </p:grpSpPr>
        <p:pic>
          <p:nvPicPr>
            <p:cNvPr id="401" name="Graphic 13" descr="Graphic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180990" cy="21809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2" name="TextBox 14"/>
            <p:cNvSpPr txBox="1"/>
            <p:nvPr/>
          </p:nvSpPr>
          <p:spPr>
            <a:xfrm>
              <a:off x="45719" y="64253"/>
              <a:ext cx="4343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403" name="TextBox 15"/>
            <p:cNvSpPr txBox="1"/>
            <p:nvPr/>
          </p:nvSpPr>
          <p:spPr>
            <a:xfrm>
              <a:off x="1763121" y="1754094"/>
              <a:ext cx="4343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404" name="TextBox 16"/>
            <p:cNvSpPr txBox="1"/>
            <p:nvPr/>
          </p:nvSpPr>
          <p:spPr>
            <a:xfrm>
              <a:off x="1763121" y="64253"/>
              <a:ext cx="40886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  <p:sp>
          <p:nvSpPr>
            <p:cNvPr id="405" name="TextBox 17"/>
            <p:cNvSpPr txBox="1"/>
            <p:nvPr/>
          </p:nvSpPr>
          <p:spPr>
            <a:xfrm>
              <a:off x="68161" y="1754094"/>
              <a:ext cx="40886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</p:grpSp>
      <p:sp>
        <p:nvSpPr>
          <p:cNvPr id="407" name="TextBox 18"/>
          <p:cNvSpPr txBox="1"/>
          <p:nvPr/>
        </p:nvSpPr>
        <p:spPr>
          <a:xfrm>
            <a:off x="639486" y="1318161"/>
            <a:ext cx="173046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“Four Rod Trap”</a:t>
            </a:r>
          </a:p>
        </p:txBody>
      </p:sp>
      <p:sp>
        <p:nvSpPr>
          <p:cNvPr id="408" name="TextBox 19"/>
          <p:cNvSpPr txBox="1"/>
          <p:nvPr/>
        </p:nvSpPr>
        <p:spPr>
          <a:xfrm>
            <a:off x="639485" y="3791992"/>
            <a:ext cx="136222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“Blade Trap”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B83E07-53A7-EB13-3640-B4C4C4BE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Trapping Essential #1:  Confining Potential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1B121-3846-4FB0-2E2A-3E2D5C44E260}"/>
              </a:ext>
            </a:extLst>
          </p:cNvPr>
          <p:cNvSpPr txBox="1"/>
          <p:nvPr/>
        </p:nvSpPr>
        <p:spPr>
          <a:xfrm>
            <a:off x="4290109" y="964644"/>
            <a:ext cx="775789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Ions are charged, which makes them easy to confine with electric fields.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Earnshaw’s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Theorum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: You cannot trap with static electric fields.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Instead, use an RF voltage.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D0686-9CD5-01D5-FFB2-2EC997BB06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C0C9A-786B-1459-D8FC-6E8D4727C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20858" y="6334059"/>
            <a:ext cx="5209004" cy="362252"/>
          </a:xfrm>
        </p:spPr>
        <p:txBody>
          <a:bodyPr/>
          <a:lstStyle/>
          <a:p>
            <a:pPr algn="r"/>
            <a:r>
              <a:rPr lang="en-US" cap="none" dirty="0"/>
              <a:t>Photos from:  IQC quantum applications today; </a:t>
            </a:r>
          </a:p>
          <a:p>
            <a:pPr algn="r"/>
            <a:r>
              <a:rPr lang="en-US" cap="none" dirty="0"/>
              <a:t>WAYKEN laser welding; NS medical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14385-BEF5-385B-DC70-1645E6F01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5376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5376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6D667C-D9FE-4BF6-B869-A37E4283F84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20858" y="5766585"/>
            <a:ext cx="5209004" cy="566704"/>
          </a:xfrm>
        </p:spPr>
        <p:txBody>
          <a:bodyPr>
            <a:noAutofit/>
          </a:bodyPr>
          <a:lstStyle/>
          <a:p>
            <a:r>
              <a:rPr lang="en-US" sz="1400" b="1" dirty="0"/>
              <a:t>Lasers</a:t>
            </a:r>
            <a:r>
              <a:rPr lang="en-US" sz="1400" dirty="0"/>
              <a:t> rely on the quantized energy levels in atoms to produce a highly focused beam of light.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F4F03-DBCF-0F2A-F454-C9C964F2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6156" y="1212580"/>
            <a:ext cx="5308478" cy="176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2CA542-6306-7936-96CB-396943E5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55" y="1212580"/>
            <a:ext cx="5760790" cy="176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9C53604-7443-BC57-AF75-20A5B0B46C4A}"/>
              </a:ext>
            </a:extLst>
          </p:cNvPr>
          <p:cNvSpPr txBox="1">
            <a:spLocks/>
          </p:cNvSpPr>
          <p:nvPr/>
        </p:nvSpPr>
        <p:spPr>
          <a:xfrm>
            <a:off x="185055" y="2995072"/>
            <a:ext cx="5760790" cy="6918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D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Solar Cells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convert light into an electric current, a process known as the photovoltaic effect.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0B3AE5B-5C6F-790A-E938-9B4C06424EF7}"/>
              </a:ext>
            </a:extLst>
          </p:cNvPr>
          <p:cNvSpPr txBox="1">
            <a:spLocks/>
          </p:cNvSpPr>
          <p:nvPr/>
        </p:nvSpPr>
        <p:spPr>
          <a:xfrm>
            <a:off x="6246156" y="2995071"/>
            <a:ext cx="5308478" cy="6918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D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Magnetic Resonance Imaging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uses “spin” to create non-invasive 3D imagine of the body.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831B03B-EEAC-0CE6-D575-BF606CF25C92}"/>
              </a:ext>
            </a:extLst>
          </p:cNvPr>
          <p:cNvSpPr txBox="1">
            <a:spLocks/>
          </p:cNvSpPr>
          <p:nvPr/>
        </p:nvSpPr>
        <p:spPr>
          <a:xfrm>
            <a:off x="185055" y="5752638"/>
            <a:ext cx="3271974" cy="6918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D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 Microscopes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electrons instead of light as an illumination source, which provide better resolution than optical microscopes.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4B2C72-989B-370D-043C-426199E66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055" y="3563620"/>
            <a:ext cx="3271974" cy="218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FA4635-FED5-6FF7-998B-4BB6007A5A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3134" y="3563620"/>
            <a:ext cx="2937816" cy="2203362"/>
          </a:xfrm>
          <a:prstGeom prst="rect">
            <a:avLst/>
          </a:prstGeom>
        </p:spPr>
      </p:pic>
      <p:pic>
        <p:nvPicPr>
          <p:cNvPr id="1032" name="Picture 8" descr="Perfecting Laser Welded Hermetic Seals">
            <a:extLst>
              <a:ext uri="{FF2B5EF4-FFF2-40B4-BE49-F238E27FC236}">
                <a16:creationId xmlns:a16="http://schemas.microsoft.com/office/drawing/2014/main" id="{E1E9FA72-BA3A-8975-7363-6B4E9F44F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20858" y="3563620"/>
            <a:ext cx="3135654" cy="220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he medical industry is benefitting from ultrafast femtosecond lasers">
            <a:extLst>
              <a:ext uri="{FF2B5EF4-FFF2-40B4-BE49-F238E27FC236}">
                <a16:creationId xmlns:a16="http://schemas.microsoft.com/office/drawing/2014/main" id="{E2BB4AA6-CF03-21C6-E13C-5DD58801B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59569" y="3562849"/>
            <a:ext cx="2570293" cy="220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F2042792-389F-4063-455C-349D9FF94894}"/>
              </a:ext>
            </a:extLst>
          </p:cNvPr>
          <p:cNvSpPr txBox="1">
            <a:spLocks/>
          </p:cNvSpPr>
          <p:nvPr/>
        </p:nvSpPr>
        <p:spPr>
          <a:xfrm>
            <a:off x="3533134" y="5776702"/>
            <a:ext cx="2937816" cy="6918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D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Atomic Clocks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rely on the quantized energy levels in atoms to accurately measure time for geolocation.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7EE9C71-BB72-5B4B-AADD-18FF390AB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8" b="2691"/>
          <a:stretch/>
        </p:blipFill>
        <p:spPr bwMode="auto">
          <a:xfrm>
            <a:off x="186025" y="3564082"/>
            <a:ext cx="3266710" cy="218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528EE4A-2D79-883D-BBA9-A2D1EF99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302" y="10757"/>
            <a:ext cx="10892894" cy="665939"/>
          </a:xfrm>
          <a:ln w="12700">
            <a:miter lim="400000"/>
          </a:ln>
        </p:spPr>
        <p:txBody>
          <a:bodyPr lIns="45719" rIns="45719" anchor="b">
            <a:normAutofit/>
          </a:bodyPr>
          <a:lstStyle/>
          <a:p>
            <a:r>
              <a:rPr lang="en-US" b="1" dirty="0"/>
              <a:t>Quantum</a:t>
            </a:r>
            <a:r>
              <a:rPr lang="en-US" dirty="0"/>
              <a:t> is already all around us</a:t>
            </a:r>
          </a:p>
        </p:txBody>
      </p:sp>
    </p:spTree>
    <p:extLst>
      <p:ext uri="{BB962C8B-B14F-4D97-AF65-F5344CB8AC3E}">
        <p14:creationId xmlns:p14="http://schemas.microsoft.com/office/powerpoint/2010/main" val="1184351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8373-17AA-5EAD-DAED-5AC6A96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Microfabricated Surface Traps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DFE1E484-E48D-43F6-FD4C-6D179774A0AC}"/>
              </a:ext>
            </a:extLst>
          </p:cNvPr>
          <p:cNvGrpSpPr/>
          <p:nvPr/>
        </p:nvGrpSpPr>
        <p:grpSpPr>
          <a:xfrm>
            <a:off x="1693386" y="925088"/>
            <a:ext cx="2197438" cy="2180991"/>
            <a:chOff x="0" y="0"/>
            <a:chExt cx="2197437" cy="2180989"/>
          </a:xfrm>
        </p:grpSpPr>
        <p:pic>
          <p:nvPicPr>
            <p:cNvPr id="16" name="Graphic 4" descr="Graphic 4">
              <a:extLst>
                <a:ext uri="{FF2B5EF4-FFF2-40B4-BE49-F238E27FC236}">
                  <a16:creationId xmlns:a16="http://schemas.microsoft.com/office/drawing/2014/main" id="{4CA074A9-836B-8152-252A-89E967367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180990" cy="21809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55C94D9E-A4E7-33C1-6933-4C5AD549BB67}"/>
                </a:ext>
              </a:extLst>
            </p:cNvPr>
            <p:cNvSpPr txBox="1"/>
            <p:nvPr/>
          </p:nvSpPr>
          <p:spPr>
            <a:xfrm>
              <a:off x="45719" y="64253"/>
              <a:ext cx="4343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EF4F1F58-441A-4B2E-52B5-427566B83C47}"/>
                </a:ext>
              </a:extLst>
            </p:cNvPr>
            <p:cNvSpPr txBox="1"/>
            <p:nvPr/>
          </p:nvSpPr>
          <p:spPr>
            <a:xfrm>
              <a:off x="1763121" y="1754094"/>
              <a:ext cx="43431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5D6C5C93-651B-F14C-B956-A14192892E0E}"/>
                </a:ext>
              </a:extLst>
            </p:cNvPr>
            <p:cNvSpPr txBox="1"/>
            <p:nvPr/>
          </p:nvSpPr>
          <p:spPr>
            <a:xfrm>
              <a:off x="1763121" y="64253"/>
              <a:ext cx="40886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94B2020A-9692-39F9-ED8A-3C84CCD8D612}"/>
                </a:ext>
              </a:extLst>
            </p:cNvPr>
            <p:cNvSpPr txBox="1"/>
            <p:nvPr/>
          </p:nvSpPr>
          <p:spPr>
            <a:xfrm>
              <a:off x="68161" y="1754094"/>
              <a:ext cx="40886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</p:grpSp>
      <p:grpSp>
        <p:nvGrpSpPr>
          <p:cNvPr id="21" name="Group 9">
            <a:extLst>
              <a:ext uri="{FF2B5EF4-FFF2-40B4-BE49-F238E27FC236}">
                <a16:creationId xmlns:a16="http://schemas.microsoft.com/office/drawing/2014/main" id="{53F8EAD5-0E20-7B35-95D1-9CDC6072E3BC}"/>
              </a:ext>
            </a:extLst>
          </p:cNvPr>
          <p:cNvGrpSpPr/>
          <p:nvPr/>
        </p:nvGrpSpPr>
        <p:grpSpPr>
          <a:xfrm>
            <a:off x="275246" y="3483717"/>
            <a:ext cx="5014252" cy="1712185"/>
            <a:chOff x="0" y="0"/>
            <a:chExt cx="5014250" cy="2738765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9EBCBA3F-A136-F37A-EECC-186F06DD4307}"/>
                </a:ext>
              </a:extLst>
            </p:cNvPr>
            <p:cNvSpPr/>
            <p:nvPr/>
          </p:nvSpPr>
          <p:spPr>
            <a:xfrm>
              <a:off x="2202169" y="0"/>
              <a:ext cx="266701" cy="2738766"/>
            </a:xfrm>
            <a:prstGeom prst="rect">
              <a:avLst/>
            </a:prstGeom>
            <a:gradFill flip="none" rotWithShape="1">
              <a:gsLst>
                <a:gs pos="0">
                  <a:srgbClr val="9E9E9E"/>
                </a:gs>
                <a:gs pos="45000">
                  <a:srgbClr val="ACACAC"/>
                </a:gs>
                <a:gs pos="100000">
                  <a:srgbClr val="B5B5B5"/>
                </a:gs>
              </a:gsLst>
              <a:path path="circle">
                <a:fillToRect l="37721" t="-19636" r="62278" b="119636"/>
              </a:path>
            </a:gra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A9E0ABAB-007A-377B-A1C2-11E925729FD7}"/>
                </a:ext>
              </a:extLst>
            </p:cNvPr>
            <p:cNvSpPr/>
            <p:nvPr/>
          </p:nvSpPr>
          <p:spPr>
            <a:xfrm>
              <a:off x="2202169" y="0"/>
              <a:ext cx="612931" cy="2738766"/>
            </a:xfrm>
            <a:prstGeom prst="rect">
              <a:avLst/>
            </a:prstGeom>
            <a:gradFill flip="none" rotWithShape="1">
              <a:gsLst>
                <a:gs pos="0">
                  <a:srgbClr val="9E9E9E"/>
                </a:gs>
                <a:gs pos="45000">
                  <a:srgbClr val="ACACAC"/>
                </a:gs>
                <a:gs pos="100000">
                  <a:srgbClr val="B5B5B5"/>
                </a:gs>
              </a:gsLst>
              <a:path path="circle">
                <a:fillToRect l="37721" t="-19636" r="62278" b="119636"/>
              </a:path>
            </a:gra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D800D627-5D3E-47AE-6179-70713FB06744}"/>
                </a:ext>
              </a:extLst>
            </p:cNvPr>
            <p:cNvSpPr/>
            <p:nvPr/>
          </p:nvSpPr>
          <p:spPr>
            <a:xfrm>
              <a:off x="2894666" y="0"/>
              <a:ext cx="856862" cy="2738766"/>
            </a:xfrm>
            <a:prstGeom prst="rect">
              <a:avLst/>
            </a:prstGeom>
            <a:gradFill flip="none" rotWithShape="1">
              <a:gsLst>
                <a:gs pos="0">
                  <a:srgbClr val="5EA3B5"/>
                </a:gs>
                <a:gs pos="45000">
                  <a:srgbClr val="00ADD9"/>
                </a:gs>
                <a:gs pos="100000">
                  <a:srgbClr val="00ACD9"/>
                </a:gs>
              </a:gsLst>
              <a:lin ang="0" scaled="0"/>
            </a:gra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8478AEB4-D679-8487-B6F1-730662D9FE3B}"/>
                </a:ext>
              </a:extLst>
            </p:cNvPr>
            <p:cNvSpPr/>
            <p:nvPr/>
          </p:nvSpPr>
          <p:spPr>
            <a:xfrm>
              <a:off x="3840004" y="0"/>
              <a:ext cx="1174247" cy="2738766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D2860D81-36CF-0DBD-08FA-8F1E0B27DA51}"/>
                </a:ext>
              </a:extLst>
            </p:cNvPr>
            <p:cNvSpPr/>
            <p:nvPr/>
          </p:nvSpPr>
          <p:spPr>
            <a:xfrm>
              <a:off x="1259777" y="0"/>
              <a:ext cx="856862" cy="2738766"/>
            </a:xfrm>
            <a:prstGeom prst="rect">
              <a:avLst/>
            </a:prstGeom>
            <a:gradFill flip="none" rotWithShape="1">
              <a:gsLst>
                <a:gs pos="0">
                  <a:srgbClr val="5EA3B5"/>
                </a:gs>
                <a:gs pos="45000">
                  <a:srgbClr val="00ADD9"/>
                </a:gs>
                <a:gs pos="100000">
                  <a:srgbClr val="00ACD9"/>
                </a:gs>
              </a:gsLst>
              <a:lin ang="0" scaled="0"/>
            </a:gra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62DE5ACD-A5FA-A65E-5CD4-74CC0B56D6BF}"/>
                </a:ext>
              </a:extLst>
            </p:cNvPr>
            <p:cNvSpPr/>
            <p:nvPr/>
          </p:nvSpPr>
          <p:spPr>
            <a:xfrm>
              <a:off x="-1" y="0"/>
              <a:ext cx="1174248" cy="2738766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11A49A8A-85C8-2E51-E9E3-62BB658C1CC2}"/>
                </a:ext>
              </a:extLst>
            </p:cNvPr>
            <p:cNvSpPr txBox="1"/>
            <p:nvPr/>
          </p:nvSpPr>
          <p:spPr>
            <a:xfrm>
              <a:off x="1486301" y="585784"/>
              <a:ext cx="40886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137E957D-D807-2B9A-7028-F5A2D396FC6C}"/>
                </a:ext>
              </a:extLst>
            </p:cNvPr>
            <p:cNvSpPr txBox="1"/>
            <p:nvPr/>
          </p:nvSpPr>
          <p:spPr>
            <a:xfrm>
              <a:off x="3148243" y="585784"/>
              <a:ext cx="40886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6AD1AF3A-56D3-9A42-6DED-2D59FC3B0726}"/>
                </a:ext>
              </a:extLst>
            </p:cNvPr>
            <p:cNvSpPr txBox="1"/>
            <p:nvPr/>
          </p:nvSpPr>
          <p:spPr>
            <a:xfrm>
              <a:off x="2361495" y="585784"/>
              <a:ext cx="4343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71A94D04-A686-FE97-AAA3-BD964FDACE21}"/>
                </a:ext>
              </a:extLst>
            </p:cNvPr>
            <p:cNvSpPr txBox="1"/>
            <p:nvPr/>
          </p:nvSpPr>
          <p:spPr>
            <a:xfrm>
              <a:off x="392258" y="585784"/>
              <a:ext cx="4343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C724613B-5F08-4BCB-E923-3A8C145144A7}"/>
                </a:ext>
              </a:extLst>
            </p:cNvPr>
            <p:cNvSpPr txBox="1"/>
            <p:nvPr/>
          </p:nvSpPr>
          <p:spPr>
            <a:xfrm>
              <a:off x="4255689" y="585784"/>
              <a:ext cx="4343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237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0.00442 0.96898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4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00066 -0.4055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21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88373-17AA-5EAD-DAED-5AC6A967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Microfabricated Surface Traps</a:t>
            </a:r>
          </a:p>
        </p:txBody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53F8EAD5-0E20-7B35-95D1-9CDC6072E3BC}"/>
              </a:ext>
            </a:extLst>
          </p:cNvPr>
          <p:cNvGrpSpPr/>
          <p:nvPr/>
        </p:nvGrpSpPr>
        <p:grpSpPr>
          <a:xfrm>
            <a:off x="288309" y="701322"/>
            <a:ext cx="5014252" cy="1712185"/>
            <a:chOff x="0" y="0"/>
            <a:chExt cx="5014250" cy="2738765"/>
          </a:xfrm>
        </p:grpSpPr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9EBCBA3F-A136-F37A-EECC-186F06DD4307}"/>
                </a:ext>
              </a:extLst>
            </p:cNvPr>
            <p:cNvSpPr/>
            <p:nvPr/>
          </p:nvSpPr>
          <p:spPr>
            <a:xfrm>
              <a:off x="2202169" y="0"/>
              <a:ext cx="266701" cy="2738766"/>
            </a:xfrm>
            <a:prstGeom prst="rect">
              <a:avLst/>
            </a:prstGeom>
            <a:gradFill flip="none" rotWithShape="1">
              <a:gsLst>
                <a:gs pos="0">
                  <a:srgbClr val="9E9E9E"/>
                </a:gs>
                <a:gs pos="45000">
                  <a:srgbClr val="ACACAC"/>
                </a:gs>
                <a:gs pos="100000">
                  <a:srgbClr val="B5B5B5"/>
                </a:gs>
              </a:gsLst>
              <a:path path="circle">
                <a:fillToRect l="37721" t="-19636" r="62278" b="119636"/>
              </a:path>
            </a:gra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A9E0ABAB-007A-377B-A1C2-11E925729FD7}"/>
                </a:ext>
              </a:extLst>
            </p:cNvPr>
            <p:cNvSpPr/>
            <p:nvPr/>
          </p:nvSpPr>
          <p:spPr>
            <a:xfrm>
              <a:off x="2202169" y="0"/>
              <a:ext cx="612931" cy="2738766"/>
            </a:xfrm>
            <a:prstGeom prst="rect">
              <a:avLst/>
            </a:prstGeom>
            <a:gradFill flip="none" rotWithShape="1">
              <a:gsLst>
                <a:gs pos="0">
                  <a:srgbClr val="9E9E9E"/>
                </a:gs>
                <a:gs pos="45000">
                  <a:srgbClr val="ACACAC"/>
                </a:gs>
                <a:gs pos="100000">
                  <a:srgbClr val="B5B5B5"/>
                </a:gs>
              </a:gsLst>
              <a:path path="circle">
                <a:fillToRect l="37721" t="-19636" r="62278" b="119636"/>
              </a:path>
            </a:gra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D800D627-5D3E-47AE-6179-70713FB06744}"/>
                </a:ext>
              </a:extLst>
            </p:cNvPr>
            <p:cNvSpPr/>
            <p:nvPr/>
          </p:nvSpPr>
          <p:spPr>
            <a:xfrm>
              <a:off x="2894666" y="0"/>
              <a:ext cx="856862" cy="2738766"/>
            </a:xfrm>
            <a:prstGeom prst="rect">
              <a:avLst/>
            </a:prstGeom>
            <a:gradFill flip="none" rotWithShape="1">
              <a:gsLst>
                <a:gs pos="0">
                  <a:srgbClr val="5EA3B5"/>
                </a:gs>
                <a:gs pos="45000">
                  <a:srgbClr val="00ADD9"/>
                </a:gs>
                <a:gs pos="100000">
                  <a:srgbClr val="00ACD9"/>
                </a:gs>
              </a:gsLst>
              <a:lin ang="0" scaled="0"/>
            </a:gra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8478AEB4-D679-8487-B6F1-730662D9FE3B}"/>
                </a:ext>
              </a:extLst>
            </p:cNvPr>
            <p:cNvSpPr/>
            <p:nvPr/>
          </p:nvSpPr>
          <p:spPr>
            <a:xfrm>
              <a:off x="3840004" y="0"/>
              <a:ext cx="1174247" cy="2738766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D2860D81-36CF-0DBD-08FA-8F1E0B27DA51}"/>
                </a:ext>
              </a:extLst>
            </p:cNvPr>
            <p:cNvSpPr/>
            <p:nvPr/>
          </p:nvSpPr>
          <p:spPr>
            <a:xfrm>
              <a:off x="1259777" y="0"/>
              <a:ext cx="856862" cy="2738766"/>
            </a:xfrm>
            <a:prstGeom prst="rect">
              <a:avLst/>
            </a:prstGeom>
            <a:gradFill flip="none" rotWithShape="1">
              <a:gsLst>
                <a:gs pos="0">
                  <a:srgbClr val="5EA3B5"/>
                </a:gs>
                <a:gs pos="45000">
                  <a:srgbClr val="00ADD9"/>
                </a:gs>
                <a:gs pos="100000">
                  <a:srgbClr val="00ACD9"/>
                </a:gs>
              </a:gsLst>
              <a:lin ang="0" scaled="0"/>
            </a:gra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62DE5ACD-A5FA-A65E-5CD4-74CC0B56D6BF}"/>
                </a:ext>
              </a:extLst>
            </p:cNvPr>
            <p:cNvSpPr/>
            <p:nvPr/>
          </p:nvSpPr>
          <p:spPr>
            <a:xfrm>
              <a:off x="-1" y="0"/>
              <a:ext cx="1174248" cy="2738766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11A49A8A-85C8-2E51-E9E3-62BB658C1CC2}"/>
                </a:ext>
              </a:extLst>
            </p:cNvPr>
            <p:cNvSpPr txBox="1"/>
            <p:nvPr/>
          </p:nvSpPr>
          <p:spPr>
            <a:xfrm>
              <a:off x="1486301" y="585784"/>
              <a:ext cx="40886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137E957D-D807-2B9A-7028-F5A2D396FC6C}"/>
                </a:ext>
              </a:extLst>
            </p:cNvPr>
            <p:cNvSpPr txBox="1"/>
            <p:nvPr/>
          </p:nvSpPr>
          <p:spPr>
            <a:xfrm>
              <a:off x="3148243" y="585784"/>
              <a:ext cx="40886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6AD1AF3A-56D3-9A42-6DED-2D59FC3B0726}"/>
                </a:ext>
              </a:extLst>
            </p:cNvPr>
            <p:cNvSpPr txBox="1"/>
            <p:nvPr/>
          </p:nvSpPr>
          <p:spPr>
            <a:xfrm>
              <a:off x="2361495" y="585784"/>
              <a:ext cx="4343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71A94D04-A686-FE97-AAA3-BD964FDACE21}"/>
                </a:ext>
              </a:extLst>
            </p:cNvPr>
            <p:cNvSpPr txBox="1"/>
            <p:nvPr/>
          </p:nvSpPr>
          <p:spPr>
            <a:xfrm>
              <a:off x="392258" y="585784"/>
              <a:ext cx="4343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C724613B-5F08-4BCB-E923-3A8C145144A7}"/>
                </a:ext>
              </a:extLst>
            </p:cNvPr>
            <p:cNvSpPr txBox="1"/>
            <p:nvPr/>
          </p:nvSpPr>
          <p:spPr>
            <a:xfrm>
              <a:off x="4255689" y="585784"/>
              <a:ext cx="4343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8A46414-0246-9089-D6FF-96C053D1EF7F}"/>
              </a:ext>
            </a:extLst>
          </p:cNvPr>
          <p:cNvGrpSpPr/>
          <p:nvPr/>
        </p:nvGrpSpPr>
        <p:grpSpPr>
          <a:xfrm>
            <a:off x="377682" y="2552233"/>
            <a:ext cx="5202203" cy="2671697"/>
            <a:chOff x="6752296" y="2101407"/>
            <a:chExt cx="5202203" cy="3398237"/>
          </a:xfrm>
        </p:grpSpPr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C373EB88-29D4-D0F4-5300-43865E9110EE}"/>
                </a:ext>
              </a:extLst>
            </p:cNvPr>
            <p:cNvSpPr txBox="1"/>
            <p:nvPr/>
          </p:nvSpPr>
          <p:spPr>
            <a:xfrm>
              <a:off x="8081821" y="5230404"/>
              <a:ext cx="3872678" cy="2692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House, PRA </a:t>
              </a:r>
              <a:r>
                <a:rPr kumimoji="0" sz="1200" b="1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78</a:t>
              </a: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 033402 (2008)</a:t>
              </a:r>
            </a:p>
          </p:txBody>
        </p:sp>
        <p:grpSp>
          <p:nvGrpSpPr>
            <p:cNvPr id="35" name="Group 24">
              <a:extLst>
                <a:ext uri="{FF2B5EF4-FFF2-40B4-BE49-F238E27FC236}">
                  <a16:creationId xmlns:a16="http://schemas.microsoft.com/office/drawing/2014/main" id="{E6C02B68-11E7-A589-A831-4ECAC5E22660}"/>
                </a:ext>
              </a:extLst>
            </p:cNvPr>
            <p:cNvGrpSpPr/>
            <p:nvPr/>
          </p:nvGrpSpPr>
          <p:grpSpPr>
            <a:xfrm>
              <a:off x="6752296" y="2101407"/>
              <a:ext cx="5037698" cy="3066428"/>
              <a:chOff x="0" y="0"/>
              <a:chExt cx="5037697" cy="3066427"/>
            </a:xfrm>
          </p:grpSpPr>
          <p:pic>
            <p:nvPicPr>
              <p:cNvPr id="36" name="Picture 25" descr="Picture 25">
                <a:extLst>
                  <a:ext uri="{FF2B5EF4-FFF2-40B4-BE49-F238E27FC236}">
                    <a16:creationId xmlns:a16="http://schemas.microsoft.com/office/drawing/2014/main" id="{24655613-813F-3CB6-5C6B-C0C9E8BE4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5037698" cy="30664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7" name="Group 26">
                <a:extLst>
                  <a:ext uri="{FF2B5EF4-FFF2-40B4-BE49-F238E27FC236}">
                    <a16:creationId xmlns:a16="http://schemas.microsoft.com/office/drawing/2014/main" id="{D72ED4DA-BC63-BBB2-7EA3-F3D349B4981D}"/>
                  </a:ext>
                </a:extLst>
              </p:cNvPr>
              <p:cNvGrpSpPr/>
              <p:nvPr/>
            </p:nvGrpSpPr>
            <p:grpSpPr>
              <a:xfrm>
                <a:off x="1367496" y="2592110"/>
                <a:ext cx="698402" cy="212541"/>
                <a:chOff x="0" y="0"/>
                <a:chExt cx="698401" cy="212540"/>
              </a:xfrm>
            </p:grpSpPr>
            <p:sp>
              <p:nvSpPr>
                <p:cNvPr id="42" name="Straight Connector 31">
                  <a:extLst>
                    <a:ext uri="{FF2B5EF4-FFF2-40B4-BE49-F238E27FC236}">
                      <a16:creationId xmlns:a16="http://schemas.microsoft.com/office/drawing/2014/main" id="{48E02C15-EA96-FE33-ACC4-C9A540055CF2}"/>
                    </a:ext>
                  </a:extLst>
                </p:cNvPr>
                <p:cNvSpPr/>
                <p:nvPr/>
              </p:nvSpPr>
              <p:spPr>
                <a:xfrm flipH="1">
                  <a:off x="0" y="-1"/>
                  <a:ext cx="1" cy="212541"/>
                </a:xfrm>
                <a:prstGeom prst="line">
                  <a:avLst/>
                </a:prstGeom>
                <a:noFill/>
                <a:ln w="28575" cap="rnd">
                  <a:solidFill>
                    <a:schemeClr val="accent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3" name="Straight Connector 32">
                  <a:extLst>
                    <a:ext uri="{FF2B5EF4-FFF2-40B4-BE49-F238E27FC236}">
                      <a16:creationId xmlns:a16="http://schemas.microsoft.com/office/drawing/2014/main" id="{926001A6-81DA-117E-28D3-95B4D67F9DE5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698402" cy="1"/>
                </a:xfrm>
                <a:prstGeom prst="line">
                  <a:avLst/>
                </a:prstGeom>
                <a:noFill/>
                <a:ln w="28575" cap="rnd">
                  <a:solidFill>
                    <a:schemeClr val="accent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4" name="Straight Connector 33">
                  <a:extLst>
                    <a:ext uri="{FF2B5EF4-FFF2-40B4-BE49-F238E27FC236}">
                      <a16:creationId xmlns:a16="http://schemas.microsoft.com/office/drawing/2014/main" id="{65C45A2A-2E37-068E-49C9-D3273D9BC925}"/>
                    </a:ext>
                  </a:extLst>
                </p:cNvPr>
                <p:cNvSpPr/>
                <p:nvPr/>
              </p:nvSpPr>
              <p:spPr>
                <a:xfrm>
                  <a:off x="698401" y="-1"/>
                  <a:ext cx="1" cy="212541"/>
                </a:xfrm>
                <a:prstGeom prst="line">
                  <a:avLst/>
                </a:prstGeom>
                <a:noFill/>
                <a:ln w="28575" cap="rnd">
                  <a:solidFill>
                    <a:schemeClr val="accent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8" name="Group 27">
                <a:extLst>
                  <a:ext uri="{FF2B5EF4-FFF2-40B4-BE49-F238E27FC236}">
                    <a16:creationId xmlns:a16="http://schemas.microsoft.com/office/drawing/2014/main" id="{1F59DED4-72A0-C8B0-C931-122E9D4DF0CB}"/>
                  </a:ext>
                </a:extLst>
              </p:cNvPr>
              <p:cNvGrpSpPr/>
              <p:nvPr/>
            </p:nvGrpSpPr>
            <p:grpSpPr>
              <a:xfrm>
                <a:off x="2731900" y="2592110"/>
                <a:ext cx="690994" cy="212541"/>
                <a:chOff x="0" y="0"/>
                <a:chExt cx="690992" cy="212540"/>
              </a:xfrm>
            </p:grpSpPr>
            <p:sp>
              <p:nvSpPr>
                <p:cNvPr id="39" name="Straight Connector 28">
                  <a:extLst>
                    <a:ext uri="{FF2B5EF4-FFF2-40B4-BE49-F238E27FC236}">
                      <a16:creationId xmlns:a16="http://schemas.microsoft.com/office/drawing/2014/main" id="{7AB0C050-FC7B-0B07-C3DD-38A20A9F871A}"/>
                    </a:ext>
                  </a:extLst>
                </p:cNvPr>
                <p:cNvSpPr/>
                <p:nvPr/>
              </p:nvSpPr>
              <p:spPr>
                <a:xfrm flipH="1">
                  <a:off x="-1" y="-1"/>
                  <a:ext cx="1" cy="212541"/>
                </a:xfrm>
                <a:prstGeom prst="line">
                  <a:avLst/>
                </a:prstGeom>
                <a:noFill/>
                <a:ln w="28575" cap="rnd">
                  <a:solidFill>
                    <a:schemeClr val="accent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" name="Straight Connector 29">
                  <a:extLst>
                    <a:ext uri="{FF2B5EF4-FFF2-40B4-BE49-F238E27FC236}">
                      <a16:creationId xmlns:a16="http://schemas.microsoft.com/office/drawing/2014/main" id="{3BF3D454-119A-2B9D-1ED7-A77CB3B42E2C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690993" cy="1"/>
                </a:xfrm>
                <a:prstGeom prst="line">
                  <a:avLst/>
                </a:prstGeom>
                <a:noFill/>
                <a:ln w="28575" cap="rnd">
                  <a:solidFill>
                    <a:schemeClr val="accent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1" name="Straight Connector 30">
                  <a:extLst>
                    <a:ext uri="{FF2B5EF4-FFF2-40B4-BE49-F238E27FC236}">
                      <a16:creationId xmlns:a16="http://schemas.microsoft.com/office/drawing/2014/main" id="{D952CD61-FFA8-9FF0-B4CF-65D203DAEB44}"/>
                    </a:ext>
                  </a:extLst>
                </p:cNvPr>
                <p:cNvSpPr/>
                <p:nvPr/>
              </p:nvSpPr>
              <p:spPr>
                <a:xfrm>
                  <a:off x="690992" y="-1"/>
                  <a:ext cx="1" cy="212541"/>
                </a:xfrm>
                <a:prstGeom prst="line">
                  <a:avLst/>
                </a:prstGeom>
                <a:noFill/>
                <a:ln w="28575" cap="rnd">
                  <a:solidFill>
                    <a:schemeClr val="accent6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grpSp>
        <p:nvGrpSpPr>
          <p:cNvPr id="45" name="Group 35">
            <a:extLst>
              <a:ext uri="{FF2B5EF4-FFF2-40B4-BE49-F238E27FC236}">
                <a16:creationId xmlns:a16="http://schemas.microsoft.com/office/drawing/2014/main" id="{84F36C79-5ED8-51E8-CE61-D67F2C980350}"/>
              </a:ext>
            </a:extLst>
          </p:cNvPr>
          <p:cNvGrpSpPr/>
          <p:nvPr/>
        </p:nvGrpSpPr>
        <p:grpSpPr>
          <a:xfrm>
            <a:off x="284979" y="692667"/>
            <a:ext cx="5014252" cy="1720841"/>
            <a:chOff x="0" y="0"/>
            <a:chExt cx="5014250" cy="2193531"/>
          </a:xfrm>
        </p:grpSpPr>
        <p:sp>
          <p:nvSpPr>
            <p:cNvPr id="46" name="Rectangle 36">
              <a:extLst>
                <a:ext uri="{FF2B5EF4-FFF2-40B4-BE49-F238E27FC236}">
                  <a16:creationId xmlns:a16="http://schemas.microsoft.com/office/drawing/2014/main" id="{76056C23-51A4-C925-95BD-D4178F414415}"/>
                </a:ext>
              </a:extLst>
            </p:cNvPr>
            <p:cNvSpPr/>
            <p:nvPr/>
          </p:nvSpPr>
          <p:spPr>
            <a:xfrm>
              <a:off x="2202169" y="-1"/>
              <a:ext cx="266701" cy="2193533"/>
            </a:xfrm>
            <a:prstGeom prst="rect">
              <a:avLst/>
            </a:prstGeom>
            <a:gradFill flip="none" rotWithShape="1">
              <a:gsLst>
                <a:gs pos="0">
                  <a:srgbClr val="9E9E9E"/>
                </a:gs>
                <a:gs pos="45000">
                  <a:srgbClr val="ACACAC"/>
                </a:gs>
                <a:gs pos="100000">
                  <a:srgbClr val="B5B5B5"/>
                </a:gs>
              </a:gsLst>
              <a:path path="circle">
                <a:fillToRect l="37721" t="-19636" r="62278" b="119636"/>
              </a:path>
            </a:gra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00D0639F-5AD1-D0B4-5855-A6894DD9B5D3}"/>
                </a:ext>
              </a:extLst>
            </p:cNvPr>
            <p:cNvSpPr/>
            <p:nvPr/>
          </p:nvSpPr>
          <p:spPr>
            <a:xfrm>
              <a:off x="2202169" y="-1"/>
              <a:ext cx="612931" cy="2193533"/>
            </a:xfrm>
            <a:prstGeom prst="rect">
              <a:avLst/>
            </a:prstGeom>
            <a:gradFill flip="none" rotWithShape="1">
              <a:gsLst>
                <a:gs pos="0">
                  <a:srgbClr val="9E9E9E"/>
                </a:gs>
                <a:gs pos="45000">
                  <a:srgbClr val="ACACAC"/>
                </a:gs>
                <a:gs pos="100000">
                  <a:srgbClr val="B5B5B5"/>
                </a:gs>
              </a:gsLst>
              <a:path path="circle">
                <a:fillToRect l="37721" t="-19636" r="62278" b="119636"/>
              </a:path>
            </a:gra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Rectangle 38">
              <a:extLst>
                <a:ext uri="{FF2B5EF4-FFF2-40B4-BE49-F238E27FC236}">
                  <a16:creationId xmlns:a16="http://schemas.microsoft.com/office/drawing/2014/main" id="{8CCE3BED-99D4-EFF7-584A-CDD50F35520A}"/>
                </a:ext>
              </a:extLst>
            </p:cNvPr>
            <p:cNvSpPr/>
            <p:nvPr/>
          </p:nvSpPr>
          <p:spPr>
            <a:xfrm>
              <a:off x="2894666" y="-1"/>
              <a:ext cx="856862" cy="2193533"/>
            </a:xfrm>
            <a:prstGeom prst="rect">
              <a:avLst/>
            </a:prstGeom>
            <a:solidFill>
              <a:srgbClr val="00ACD9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Rectangle 39">
              <a:extLst>
                <a:ext uri="{FF2B5EF4-FFF2-40B4-BE49-F238E27FC236}">
                  <a16:creationId xmlns:a16="http://schemas.microsoft.com/office/drawing/2014/main" id="{DADCE107-C908-FB58-3A77-A7EFD764A7C0}"/>
                </a:ext>
              </a:extLst>
            </p:cNvPr>
            <p:cNvSpPr/>
            <p:nvPr/>
          </p:nvSpPr>
          <p:spPr>
            <a:xfrm>
              <a:off x="3840004" y="-1"/>
              <a:ext cx="1174247" cy="2193533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" name="Rectangle 40">
              <a:extLst>
                <a:ext uri="{FF2B5EF4-FFF2-40B4-BE49-F238E27FC236}">
                  <a16:creationId xmlns:a16="http://schemas.microsoft.com/office/drawing/2014/main" id="{2DE29A1D-12FA-389F-7509-42C1EBFB8900}"/>
                </a:ext>
              </a:extLst>
            </p:cNvPr>
            <p:cNvSpPr/>
            <p:nvPr/>
          </p:nvSpPr>
          <p:spPr>
            <a:xfrm>
              <a:off x="1259777" y="-1"/>
              <a:ext cx="856862" cy="2193533"/>
            </a:xfrm>
            <a:prstGeom prst="rect">
              <a:avLst/>
            </a:prstGeom>
            <a:solidFill>
              <a:srgbClr val="00ACD9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91C6263B-EEBB-708A-4EF8-AE817B42B155}"/>
                </a:ext>
              </a:extLst>
            </p:cNvPr>
            <p:cNvSpPr/>
            <p:nvPr/>
          </p:nvSpPr>
          <p:spPr>
            <a:xfrm>
              <a:off x="-1" y="-1"/>
              <a:ext cx="1174248" cy="2193533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3C3C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TextBox 42">
              <a:extLst>
                <a:ext uri="{FF2B5EF4-FFF2-40B4-BE49-F238E27FC236}">
                  <a16:creationId xmlns:a16="http://schemas.microsoft.com/office/drawing/2014/main" id="{167D3797-CB60-F0DB-5B48-D46F22F20A6E}"/>
                </a:ext>
              </a:extLst>
            </p:cNvPr>
            <p:cNvSpPr txBox="1"/>
            <p:nvPr/>
          </p:nvSpPr>
          <p:spPr>
            <a:xfrm>
              <a:off x="1486301" y="469166"/>
              <a:ext cx="40886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  <p:sp>
          <p:nvSpPr>
            <p:cNvPr id="53" name="TextBox 43">
              <a:extLst>
                <a:ext uri="{FF2B5EF4-FFF2-40B4-BE49-F238E27FC236}">
                  <a16:creationId xmlns:a16="http://schemas.microsoft.com/office/drawing/2014/main" id="{AA30FCF1-261C-2E8C-FA7B-078B5FE47151}"/>
                </a:ext>
              </a:extLst>
            </p:cNvPr>
            <p:cNvSpPr txBox="1"/>
            <p:nvPr/>
          </p:nvSpPr>
          <p:spPr>
            <a:xfrm>
              <a:off x="3148243" y="469166"/>
              <a:ext cx="40886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RF</a:t>
              </a:r>
            </a:p>
          </p:txBody>
        </p:sp>
        <p:sp>
          <p:nvSpPr>
            <p:cNvPr id="54" name="TextBox 44">
              <a:extLst>
                <a:ext uri="{FF2B5EF4-FFF2-40B4-BE49-F238E27FC236}">
                  <a16:creationId xmlns:a16="http://schemas.microsoft.com/office/drawing/2014/main" id="{AC397741-36FA-7A65-E7F0-4BB313DBD402}"/>
                </a:ext>
              </a:extLst>
            </p:cNvPr>
            <p:cNvSpPr txBox="1"/>
            <p:nvPr/>
          </p:nvSpPr>
          <p:spPr>
            <a:xfrm>
              <a:off x="2333636" y="469166"/>
              <a:ext cx="5153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55" name="TextBox 45">
              <a:extLst>
                <a:ext uri="{FF2B5EF4-FFF2-40B4-BE49-F238E27FC236}">
                  <a16:creationId xmlns:a16="http://schemas.microsoft.com/office/drawing/2014/main" id="{B197E1EC-B691-4557-BD24-AEF9B2886767}"/>
                </a:ext>
              </a:extLst>
            </p:cNvPr>
            <p:cNvSpPr txBox="1"/>
            <p:nvPr/>
          </p:nvSpPr>
          <p:spPr>
            <a:xfrm>
              <a:off x="392258" y="469166"/>
              <a:ext cx="4343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  <p:sp>
          <p:nvSpPr>
            <p:cNvPr id="56" name="TextBox 46">
              <a:extLst>
                <a:ext uri="{FF2B5EF4-FFF2-40B4-BE49-F238E27FC236}">
                  <a16:creationId xmlns:a16="http://schemas.microsoft.com/office/drawing/2014/main" id="{9EFA8455-4F3B-6E94-B5D8-171E4BF62D58}"/>
                </a:ext>
              </a:extLst>
            </p:cNvPr>
            <p:cNvSpPr txBox="1"/>
            <p:nvPr/>
          </p:nvSpPr>
          <p:spPr>
            <a:xfrm>
              <a:off x="4255689" y="469166"/>
              <a:ext cx="43431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DC</a:t>
              </a:r>
            </a:p>
          </p:txBody>
        </p:sp>
      </p:grpSp>
      <p:sp>
        <p:nvSpPr>
          <p:cNvPr id="57" name="Straight Arrow Connector 53">
            <a:extLst>
              <a:ext uri="{FF2B5EF4-FFF2-40B4-BE49-F238E27FC236}">
                <a16:creationId xmlns:a16="http://schemas.microsoft.com/office/drawing/2014/main" id="{F6F78D91-3622-62BE-0808-380C69D5EA84}"/>
              </a:ext>
            </a:extLst>
          </p:cNvPr>
          <p:cNvSpPr/>
          <p:nvPr/>
        </p:nvSpPr>
        <p:spPr>
          <a:xfrm>
            <a:off x="2804420" y="798675"/>
            <a:ext cx="1" cy="676255"/>
          </a:xfrm>
          <a:prstGeom prst="line">
            <a:avLst/>
          </a:prstGeom>
          <a:ln w="38100">
            <a:solidFill>
              <a:srgbClr val="14B9FF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Straight Arrow Connector 54">
            <a:extLst>
              <a:ext uri="{FF2B5EF4-FFF2-40B4-BE49-F238E27FC236}">
                <a16:creationId xmlns:a16="http://schemas.microsoft.com/office/drawing/2014/main" id="{28505D86-3150-CF8A-5C59-D1D5FB3712FA}"/>
              </a:ext>
            </a:extLst>
          </p:cNvPr>
          <p:cNvSpPr/>
          <p:nvPr/>
        </p:nvSpPr>
        <p:spPr>
          <a:xfrm flipV="1">
            <a:off x="2804420" y="1927387"/>
            <a:ext cx="1" cy="653796"/>
          </a:xfrm>
          <a:prstGeom prst="line">
            <a:avLst/>
          </a:prstGeom>
          <a:ln w="38100">
            <a:solidFill>
              <a:srgbClr val="14B9FF"/>
            </a:solidFill>
            <a:tailEnd type="triangle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Straight Arrow Connector 57">
            <a:extLst>
              <a:ext uri="{FF2B5EF4-FFF2-40B4-BE49-F238E27FC236}">
                <a16:creationId xmlns:a16="http://schemas.microsoft.com/office/drawing/2014/main" id="{F7CAF4B1-EB79-9554-D50D-A912F6379938}"/>
              </a:ext>
            </a:extLst>
          </p:cNvPr>
          <p:cNvSpPr/>
          <p:nvPr/>
        </p:nvSpPr>
        <p:spPr>
          <a:xfrm>
            <a:off x="2802332" y="1015835"/>
            <a:ext cx="1" cy="1193175"/>
          </a:xfrm>
          <a:prstGeom prst="line">
            <a:avLst/>
          </a:prstGeom>
          <a:ln w="38100">
            <a:solidFill>
              <a:srgbClr val="14B9FF"/>
            </a:solidFill>
            <a:headEnd type="triangle"/>
            <a:tailEnd type="triangle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" name="Group 58">
            <a:extLst>
              <a:ext uri="{FF2B5EF4-FFF2-40B4-BE49-F238E27FC236}">
                <a16:creationId xmlns:a16="http://schemas.microsoft.com/office/drawing/2014/main" id="{6E256E63-7B34-566F-10B3-48873D25077A}"/>
              </a:ext>
            </a:extLst>
          </p:cNvPr>
          <p:cNvGrpSpPr/>
          <p:nvPr/>
        </p:nvGrpSpPr>
        <p:grpSpPr>
          <a:xfrm>
            <a:off x="283715" y="692667"/>
            <a:ext cx="1174246" cy="1720841"/>
            <a:chOff x="0" y="0"/>
            <a:chExt cx="1174245" cy="2193530"/>
          </a:xfrm>
        </p:grpSpPr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8E2D7E91-AE8D-4CE7-E311-D261516B6D51}"/>
                </a:ext>
              </a:extLst>
            </p:cNvPr>
            <p:cNvSpPr/>
            <p:nvPr/>
          </p:nvSpPr>
          <p:spPr>
            <a:xfrm>
              <a:off x="0" y="895461"/>
              <a:ext cx="1174246" cy="404344"/>
            </a:xfrm>
            <a:prstGeom prst="rect">
              <a:avLst/>
            </a:prstGeom>
            <a:solidFill>
              <a:srgbClr val="C00000"/>
            </a:solidFill>
            <a:ln w="12700" cap="flat">
              <a:solidFill>
                <a:srgbClr val="C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1B198CA0-2634-F216-65BE-5CDCFAC8F120}"/>
                </a:ext>
              </a:extLst>
            </p:cNvPr>
            <p:cNvSpPr/>
            <p:nvPr/>
          </p:nvSpPr>
          <p:spPr>
            <a:xfrm>
              <a:off x="0" y="446082"/>
              <a:ext cx="1174246" cy="404344"/>
            </a:xfrm>
            <a:prstGeom prst="rect">
              <a:avLst/>
            </a:prstGeom>
            <a:solidFill>
              <a:srgbClr val="DC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" name="Rectangle 61">
              <a:extLst>
                <a:ext uri="{FF2B5EF4-FFF2-40B4-BE49-F238E27FC236}">
                  <a16:creationId xmlns:a16="http://schemas.microsoft.com/office/drawing/2014/main" id="{811232E8-D9BB-9984-D6D4-2FA92D079A27}"/>
                </a:ext>
              </a:extLst>
            </p:cNvPr>
            <p:cNvSpPr/>
            <p:nvPr/>
          </p:nvSpPr>
          <p:spPr>
            <a:xfrm>
              <a:off x="0" y="-1"/>
              <a:ext cx="1174246" cy="404344"/>
            </a:xfrm>
            <a:prstGeom prst="rect">
              <a:avLst/>
            </a:prstGeom>
            <a:solidFill>
              <a:srgbClr val="FF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" name="Rectangle 62">
              <a:extLst>
                <a:ext uri="{FF2B5EF4-FFF2-40B4-BE49-F238E27FC236}">
                  <a16:creationId xmlns:a16="http://schemas.microsoft.com/office/drawing/2014/main" id="{05BFD7D2-9002-7A9E-8B18-ABFB128205B4}"/>
                </a:ext>
              </a:extLst>
            </p:cNvPr>
            <p:cNvSpPr/>
            <p:nvPr/>
          </p:nvSpPr>
          <p:spPr>
            <a:xfrm>
              <a:off x="0" y="1344841"/>
              <a:ext cx="1174246" cy="404344"/>
            </a:xfrm>
            <a:prstGeom prst="rect">
              <a:avLst/>
            </a:prstGeom>
            <a:solidFill>
              <a:srgbClr val="DC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" name="Rectangle 63">
              <a:extLst>
                <a:ext uri="{FF2B5EF4-FFF2-40B4-BE49-F238E27FC236}">
                  <a16:creationId xmlns:a16="http://schemas.microsoft.com/office/drawing/2014/main" id="{1CFDF1A5-1A76-20A3-24F1-6C76AA63E351}"/>
                </a:ext>
              </a:extLst>
            </p:cNvPr>
            <p:cNvSpPr/>
            <p:nvPr/>
          </p:nvSpPr>
          <p:spPr>
            <a:xfrm>
              <a:off x="0" y="1789187"/>
              <a:ext cx="1174246" cy="404344"/>
            </a:xfrm>
            <a:prstGeom prst="rect">
              <a:avLst/>
            </a:prstGeom>
            <a:solidFill>
              <a:srgbClr val="FF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" name="Group 64">
            <a:extLst>
              <a:ext uri="{FF2B5EF4-FFF2-40B4-BE49-F238E27FC236}">
                <a16:creationId xmlns:a16="http://schemas.microsoft.com/office/drawing/2014/main" id="{348F80F3-81D9-62E7-E592-7D2614285977}"/>
              </a:ext>
            </a:extLst>
          </p:cNvPr>
          <p:cNvGrpSpPr/>
          <p:nvPr/>
        </p:nvGrpSpPr>
        <p:grpSpPr>
          <a:xfrm>
            <a:off x="4128698" y="692667"/>
            <a:ext cx="1170533" cy="1720841"/>
            <a:chOff x="0" y="0"/>
            <a:chExt cx="1170532" cy="2193530"/>
          </a:xfrm>
        </p:grpSpPr>
        <p:sp>
          <p:nvSpPr>
            <p:cNvPr id="67" name="Rectangle 65">
              <a:extLst>
                <a:ext uri="{FF2B5EF4-FFF2-40B4-BE49-F238E27FC236}">
                  <a16:creationId xmlns:a16="http://schemas.microsoft.com/office/drawing/2014/main" id="{1F95B6EA-3CFE-F57B-CD1E-0C6031983A02}"/>
                </a:ext>
              </a:extLst>
            </p:cNvPr>
            <p:cNvSpPr/>
            <p:nvPr/>
          </p:nvSpPr>
          <p:spPr>
            <a:xfrm>
              <a:off x="-1" y="895461"/>
              <a:ext cx="1170534" cy="404344"/>
            </a:xfrm>
            <a:prstGeom prst="rect">
              <a:avLst/>
            </a:prstGeom>
            <a:solidFill>
              <a:srgbClr val="C00000"/>
            </a:solidFill>
            <a:ln w="127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3099214F-2D2C-DC92-E162-E88D3ECE957C}"/>
                </a:ext>
              </a:extLst>
            </p:cNvPr>
            <p:cNvSpPr/>
            <p:nvPr/>
          </p:nvSpPr>
          <p:spPr>
            <a:xfrm>
              <a:off x="-1" y="446082"/>
              <a:ext cx="1170534" cy="404344"/>
            </a:xfrm>
            <a:prstGeom prst="rect">
              <a:avLst/>
            </a:prstGeom>
            <a:solidFill>
              <a:srgbClr val="DC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Rectangle 67">
              <a:extLst>
                <a:ext uri="{FF2B5EF4-FFF2-40B4-BE49-F238E27FC236}">
                  <a16:creationId xmlns:a16="http://schemas.microsoft.com/office/drawing/2014/main" id="{7F664A81-8868-2E58-74BA-9E471A83E0F0}"/>
                </a:ext>
              </a:extLst>
            </p:cNvPr>
            <p:cNvSpPr/>
            <p:nvPr/>
          </p:nvSpPr>
          <p:spPr>
            <a:xfrm>
              <a:off x="-1" y="-1"/>
              <a:ext cx="1170534" cy="404344"/>
            </a:xfrm>
            <a:prstGeom prst="rect">
              <a:avLst/>
            </a:prstGeom>
            <a:solidFill>
              <a:srgbClr val="FF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Rectangle 68">
              <a:extLst>
                <a:ext uri="{FF2B5EF4-FFF2-40B4-BE49-F238E27FC236}">
                  <a16:creationId xmlns:a16="http://schemas.microsoft.com/office/drawing/2014/main" id="{4163BFAD-4110-01D4-621B-4B6AFABA73E6}"/>
                </a:ext>
              </a:extLst>
            </p:cNvPr>
            <p:cNvSpPr/>
            <p:nvPr/>
          </p:nvSpPr>
          <p:spPr>
            <a:xfrm>
              <a:off x="-1" y="1344841"/>
              <a:ext cx="1170534" cy="404344"/>
            </a:xfrm>
            <a:prstGeom prst="rect">
              <a:avLst/>
            </a:prstGeom>
            <a:solidFill>
              <a:srgbClr val="DC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Rectangle 69">
              <a:extLst>
                <a:ext uri="{FF2B5EF4-FFF2-40B4-BE49-F238E27FC236}">
                  <a16:creationId xmlns:a16="http://schemas.microsoft.com/office/drawing/2014/main" id="{23F6C64F-C5E5-E675-FC2A-BD51111B80A4}"/>
                </a:ext>
              </a:extLst>
            </p:cNvPr>
            <p:cNvSpPr/>
            <p:nvPr/>
          </p:nvSpPr>
          <p:spPr>
            <a:xfrm>
              <a:off x="-1" y="1789187"/>
              <a:ext cx="1170534" cy="404344"/>
            </a:xfrm>
            <a:prstGeom prst="rect">
              <a:avLst/>
            </a:prstGeom>
            <a:solidFill>
              <a:srgbClr val="FF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2" name="Straight Arrow Connector 48">
            <a:extLst>
              <a:ext uri="{FF2B5EF4-FFF2-40B4-BE49-F238E27FC236}">
                <a16:creationId xmlns:a16="http://schemas.microsoft.com/office/drawing/2014/main" id="{E39685CB-2A48-7925-25DE-CAB5150A3311}"/>
              </a:ext>
            </a:extLst>
          </p:cNvPr>
          <p:cNvSpPr/>
          <p:nvPr/>
        </p:nvSpPr>
        <p:spPr>
          <a:xfrm flipV="1">
            <a:off x="2632808" y="3955864"/>
            <a:ext cx="339048" cy="328776"/>
          </a:xfrm>
          <a:prstGeom prst="line">
            <a:avLst/>
          </a:prstGeom>
          <a:ln w="28575">
            <a:solidFill>
              <a:srgbClr val="14B9FF"/>
            </a:solidFill>
            <a:headEnd type="triangle"/>
            <a:tailEnd type="triangle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Straight Arrow Connector 49">
            <a:extLst>
              <a:ext uri="{FF2B5EF4-FFF2-40B4-BE49-F238E27FC236}">
                <a16:creationId xmlns:a16="http://schemas.microsoft.com/office/drawing/2014/main" id="{FB846C3D-B103-1BBA-886A-05AF9E1D6BC1}"/>
              </a:ext>
            </a:extLst>
          </p:cNvPr>
          <p:cNvSpPr/>
          <p:nvPr/>
        </p:nvSpPr>
        <p:spPr>
          <a:xfrm>
            <a:off x="2632808" y="3955864"/>
            <a:ext cx="339048" cy="328776"/>
          </a:xfrm>
          <a:prstGeom prst="line">
            <a:avLst/>
          </a:prstGeom>
          <a:ln w="28575">
            <a:solidFill>
              <a:srgbClr val="14B9FF"/>
            </a:solidFill>
            <a:headEnd type="triangle"/>
            <a:tailEnd type="triangle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" name="RotPlusLin_014">
            <a:hlinkClick r:id="" action="ppaction://media"/>
            <a:extLst>
              <a:ext uri="{FF2B5EF4-FFF2-40B4-BE49-F238E27FC236}">
                <a16:creationId xmlns:a16="http://schemas.microsoft.com/office/drawing/2014/main" id="{90EE3864-89D6-3F13-14FF-233E3DA6D0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98" y="6190775"/>
            <a:ext cx="11932094" cy="57736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4D15210-47DE-B2FF-AFFF-61A8CBB35208}"/>
              </a:ext>
            </a:extLst>
          </p:cNvPr>
          <p:cNvSpPr txBox="1"/>
          <p:nvPr/>
        </p:nvSpPr>
        <p:spPr>
          <a:xfrm>
            <a:off x="5638575" y="593118"/>
            <a:ext cx="6440454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Manufacturable and reproducible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Control over ion positioning, stray fields,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etc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Multi-layer capabilities for routing and unique geometries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Overhung electrodes for reduced line-of-site to dielectric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Low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SWaP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Reliable and consistent operation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Long ion lifetimes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High fidelity gate operations</a:t>
            </a:r>
          </a:p>
        </p:txBody>
      </p:sp>
      <p:pic>
        <p:nvPicPr>
          <p:cNvPr id="77" name="Picture 4" descr="Picture 4">
            <a:extLst>
              <a:ext uri="{FF2B5EF4-FFF2-40B4-BE49-F238E27FC236}">
                <a16:creationId xmlns:a16="http://schemas.microsoft.com/office/drawing/2014/main" id="{AAE0058D-3DC2-8782-5CAA-70D30C9690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0" t="5504" b="19829"/>
          <a:stretch>
            <a:fillRect/>
          </a:stretch>
        </p:blipFill>
        <p:spPr>
          <a:xfrm>
            <a:off x="6121465" y="3213343"/>
            <a:ext cx="5474674" cy="286994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4D93443E-6870-798C-EF29-A2B4D99089A1}"/>
              </a:ext>
            </a:extLst>
          </p:cNvPr>
          <p:cNvSpPr txBox="1"/>
          <p:nvPr/>
        </p:nvSpPr>
        <p:spPr>
          <a:xfrm>
            <a:off x="9828124" y="5668014"/>
            <a:ext cx="217071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(photo credit:UMD)</a:t>
            </a:r>
          </a:p>
        </p:txBody>
      </p:sp>
    </p:spTree>
    <p:extLst>
      <p:ext uri="{BB962C8B-B14F-4D97-AF65-F5344CB8AC3E}">
        <p14:creationId xmlns:p14="http://schemas.microsoft.com/office/powerpoint/2010/main" val="3888625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75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</p:childTnLst>
        </p:cTn>
      </p:par>
    </p:tnLst>
    <p:bldLst>
      <p:bldP spid="57" grpId="0" animBg="1" advAuto="0"/>
      <p:bldP spid="58" grpId="0" animBg="1" advAuto="0"/>
      <p:bldP spid="59" grpId="0" animBg="1" advAuto="0"/>
      <p:bldP spid="59" grpId="1" animBg="1" advAuto="0"/>
      <p:bldP spid="60" grpId="0" animBg="1" advAuto="0"/>
      <p:bldP spid="66" grpId="0" animBg="1" advAuto="0"/>
      <p:bldP spid="72" grpId="0" animBg="1" advAuto="0"/>
      <p:bldP spid="73" grpId="0" animBg="1" advAuto="0"/>
      <p:bldP spid="7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33DFA8-01AF-0F2E-15FF-8295474A07CD}"/>
              </a:ext>
            </a:extLst>
          </p:cNvPr>
          <p:cNvSpPr/>
          <p:nvPr/>
        </p:nvSpPr>
        <p:spPr>
          <a:xfrm>
            <a:off x="6299200" y="5540420"/>
            <a:ext cx="5682133" cy="1088980"/>
          </a:xfrm>
          <a:prstGeom prst="roundRect">
            <a:avLst>
              <a:gd name="adj" fmla="val 12469"/>
            </a:avLst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C3C3C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FEFF29-73CE-889F-8240-A917F499E297}"/>
              </a:ext>
            </a:extLst>
          </p:cNvPr>
          <p:cNvSpPr/>
          <p:nvPr/>
        </p:nvSpPr>
        <p:spPr>
          <a:xfrm>
            <a:off x="6291733" y="4596006"/>
            <a:ext cx="5682133" cy="793428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C3C3C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11E65-71FF-3187-37DD-455B9DB7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Microfabricated surface traps for clocks and computing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9937009-B1B8-B362-A213-7FBC6E6A5A01}"/>
              </a:ext>
            </a:extLst>
          </p:cNvPr>
          <p:cNvSpPr txBox="1">
            <a:spLocks/>
          </p:cNvSpPr>
          <p:nvPr/>
        </p:nvSpPr>
        <p:spPr>
          <a:xfrm>
            <a:off x="6400800" y="1383154"/>
            <a:ext cx="5486400" cy="4006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Chip-based (low size and weight).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Because the ions are confined close to the surface, less RF power is required (low power).</a:t>
            </a:r>
          </a:p>
          <a:p>
            <a:pPr marL="342900" marR="0" lvl="0" indent="-34290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Low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SwaP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  More deployable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Also enables multi-ensemble clock protocols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09CB1-22AC-F04F-FF2C-079C40956CA7}"/>
              </a:ext>
            </a:extLst>
          </p:cNvPr>
          <p:cNvSpPr txBox="1"/>
          <p:nvPr/>
        </p:nvSpPr>
        <p:spPr>
          <a:xfrm>
            <a:off x="8600102" y="915973"/>
            <a:ext cx="108779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Clocks: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6E6C3-858C-5529-15AB-52D7A907CF3F}"/>
              </a:ext>
            </a:extLst>
          </p:cNvPr>
          <p:cNvSpPr txBox="1">
            <a:spLocks/>
          </p:cNvSpPr>
          <p:nvPr/>
        </p:nvSpPr>
        <p:spPr>
          <a:xfrm>
            <a:off x="210667" y="1427869"/>
            <a:ext cx="5486400" cy="3457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fontScale="92500"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Sandia’s traps are used in quantum computers around the world, including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IonQ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Quantinuum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QSCOUT has 5 fully connected qubits: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285750" marR="0" lvl="0" indent="-285750" algn="l" defTabSz="914353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Arial"/>
              <a:buChar char="•"/>
              <a:tabLst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Single-qubit gates: &lt;10 us, 99.5% fidelity</a:t>
            </a:r>
          </a:p>
          <a:p>
            <a:pPr marL="285750" marR="0" lvl="0" indent="-285750" algn="l" defTabSz="914353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Arial"/>
              <a:buChar char="•"/>
              <a:tabLst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Two-qubit gates: ~200 us, 98% fidelity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9AC47-582A-AD8D-2B1F-F9D618EC6965}"/>
              </a:ext>
            </a:extLst>
          </p:cNvPr>
          <p:cNvSpPr txBox="1"/>
          <p:nvPr/>
        </p:nvSpPr>
        <p:spPr>
          <a:xfrm>
            <a:off x="1940166" y="917546"/>
            <a:ext cx="112787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Qubits: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D9556-83AC-927E-16E1-829A1B6F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253" y="4740302"/>
            <a:ext cx="5486400" cy="614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A4A076-D6D8-7B77-8AE6-E0BD31984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576697"/>
            <a:ext cx="3200400" cy="99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6374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8EA9D-B9AE-5821-F5B0-846B7BEC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94" y="3112606"/>
            <a:ext cx="8061306" cy="1690256"/>
          </a:xfrm>
        </p:spPr>
        <p:txBody>
          <a:bodyPr/>
          <a:lstStyle/>
          <a:p>
            <a:r>
              <a:rPr lang="en-US" dirty="0"/>
              <a:t>Light Delivery with Integrated Photonics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7A5EB-F21A-ECDC-915F-5DB5F80A40C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4998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Left Arrow 26">
            <a:extLst>
              <a:ext uri="{FF2B5EF4-FFF2-40B4-BE49-F238E27FC236}">
                <a16:creationId xmlns:a16="http://schemas.microsoft.com/office/drawing/2014/main" id="{02CB85F4-612E-4A49-A31B-0CFB35D1E11A}"/>
              </a:ext>
            </a:extLst>
          </p:cNvPr>
          <p:cNvSpPr/>
          <p:nvPr/>
        </p:nvSpPr>
        <p:spPr>
          <a:xfrm rot="10800000">
            <a:off x="224269" y="1321931"/>
            <a:ext cx="3899055" cy="1826039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7B8AA0F-F0D6-2841-A697-C0463426873E}"/>
              </a:ext>
            </a:extLst>
          </p:cNvPr>
          <p:cNvSpPr/>
          <p:nvPr/>
        </p:nvSpPr>
        <p:spPr>
          <a:xfrm>
            <a:off x="6151629" y="1275851"/>
            <a:ext cx="3899055" cy="1826039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D96B2-0F66-194E-AF2A-223331E6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Doppler/laser cooling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AF7F0-675C-9445-B10C-9BD425DB0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8431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B149FD-26F7-3645-B4E7-BA8B8CC5EEA8}" type="slidenum">
              <a:rPr lang="en-US" smtClean="0"/>
              <a:pPr algn="ctr"/>
              <a:t>24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670203-4F9A-2E49-858D-24909506C0F2}"/>
              </a:ext>
            </a:extLst>
          </p:cNvPr>
          <p:cNvGrpSpPr/>
          <p:nvPr/>
        </p:nvGrpSpPr>
        <p:grpSpPr>
          <a:xfrm>
            <a:off x="3546658" y="475014"/>
            <a:ext cx="2984780" cy="3035595"/>
            <a:chOff x="79054" y="1742978"/>
            <a:chExt cx="3567865" cy="406745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154D11-40F5-5D43-BF0F-49B2FBC8CABD}"/>
                </a:ext>
              </a:extLst>
            </p:cNvPr>
            <p:cNvGrpSpPr/>
            <p:nvPr/>
          </p:nvGrpSpPr>
          <p:grpSpPr>
            <a:xfrm>
              <a:off x="942124" y="3846031"/>
              <a:ext cx="2114818" cy="1964402"/>
              <a:chOff x="3088287" y="4256938"/>
              <a:chExt cx="2453313" cy="238100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98BFABE-66A8-5741-A726-43A5B9CFCFBC}"/>
                  </a:ext>
                </a:extLst>
              </p:cNvPr>
              <p:cNvCxnSpPr/>
              <p:nvPr/>
            </p:nvCxnSpPr>
            <p:spPr>
              <a:xfrm>
                <a:off x="4516438" y="4256938"/>
                <a:ext cx="0" cy="1212146"/>
              </a:xfrm>
              <a:prstGeom prst="line">
                <a:avLst/>
              </a:prstGeom>
              <a:ln w="327025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3B42736-8496-DD4E-9859-7F7A2E454794}"/>
                  </a:ext>
                </a:extLst>
              </p:cNvPr>
              <p:cNvCxnSpPr/>
              <p:nvPr/>
            </p:nvCxnSpPr>
            <p:spPr>
              <a:xfrm>
                <a:off x="4516438" y="5469084"/>
                <a:ext cx="924143" cy="404048"/>
              </a:xfrm>
              <a:prstGeom prst="line">
                <a:avLst/>
              </a:prstGeom>
              <a:ln w="327025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DF209BB-79A5-194E-B31B-36D3236CAF7E}"/>
                  </a:ext>
                </a:extLst>
              </p:cNvPr>
              <p:cNvCxnSpPr/>
              <p:nvPr/>
            </p:nvCxnSpPr>
            <p:spPr>
              <a:xfrm flipH="1">
                <a:off x="5281837" y="5873132"/>
                <a:ext cx="158744" cy="634933"/>
              </a:xfrm>
              <a:prstGeom prst="line">
                <a:avLst/>
              </a:prstGeom>
              <a:ln w="327025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C8209EB-3C02-4244-83B7-66A0CD19435C}"/>
                  </a:ext>
                </a:extLst>
              </p:cNvPr>
              <p:cNvCxnSpPr/>
              <p:nvPr/>
            </p:nvCxnSpPr>
            <p:spPr>
              <a:xfrm>
                <a:off x="5281837" y="6508065"/>
                <a:ext cx="259763" cy="129873"/>
              </a:xfrm>
              <a:prstGeom prst="line">
                <a:avLst/>
              </a:prstGeom>
              <a:ln w="327025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A068DD8-C4F5-C64A-A196-9E894E9D34D4}"/>
                  </a:ext>
                </a:extLst>
              </p:cNvPr>
              <p:cNvCxnSpPr/>
              <p:nvPr/>
            </p:nvCxnSpPr>
            <p:spPr>
              <a:xfrm flipH="1">
                <a:off x="3795418" y="5469084"/>
                <a:ext cx="721020" cy="505060"/>
              </a:xfrm>
              <a:prstGeom prst="line">
                <a:avLst/>
              </a:prstGeom>
              <a:ln w="327025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3EAB9FB-E201-BB4B-8612-F6B58EC05A51}"/>
                  </a:ext>
                </a:extLst>
              </p:cNvPr>
              <p:cNvCxnSpPr/>
              <p:nvPr/>
            </p:nvCxnSpPr>
            <p:spPr>
              <a:xfrm flipH="1" flipV="1">
                <a:off x="3302000" y="5469084"/>
                <a:ext cx="493418" cy="505060"/>
              </a:xfrm>
              <a:prstGeom prst="line">
                <a:avLst/>
              </a:prstGeom>
              <a:ln w="327025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D632C06-6739-C145-A0A9-2EB4965F21A0}"/>
                  </a:ext>
                </a:extLst>
              </p:cNvPr>
              <p:cNvCxnSpPr/>
              <p:nvPr/>
            </p:nvCxnSpPr>
            <p:spPr>
              <a:xfrm flipH="1">
                <a:off x="3088287" y="5469084"/>
                <a:ext cx="213713" cy="144303"/>
              </a:xfrm>
              <a:prstGeom prst="line">
                <a:avLst/>
              </a:prstGeom>
              <a:ln w="327025" cap="rnd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1E6766-AD23-EB45-94FD-ADB06AB2B49B}"/>
                </a:ext>
              </a:extLst>
            </p:cNvPr>
            <p:cNvGrpSpPr/>
            <p:nvPr/>
          </p:nvGrpSpPr>
          <p:grpSpPr>
            <a:xfrm>
              <a:off x="749534" y="1742978"/>
              <a:ext cx="2897385" cy="2885554"/>
              <a:chOff x="5687687" y="2439545"/>
              <a:chExt cx="2897385" cy="288555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F151A8C-799B-8A49-9545-D7798C94ADE6}"/>
                  </a:ext>
                </a:extLst>
              </p:cNvPr>
              <p:cNvSpPr/>
              <p:nvPr/>
            </p:nvSpPr>
            <p:spPr>
              <a:xfrm>
                <a:off x="5687687" y="2439545"/>
                <a:ext cx="2897385" cy="288555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tx1">
                      <a:alpha val="0"/>
                    </a:schemeClr>
                  </a:gs>
                  <a:gs pos="35000">
                    <a:schemeClr val="bg1"/>
                  </a:gs>
                  <a:gs pos="67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9B3BB8-1A86-244E-847A-CBE80BB45D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3760" y="3634773"/>
                <a:ext cx="452793" cy="45352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36918A5-AB16-7A4D-982F-A1E4132B430C}"/>
                  </a:ext>
                </a:extLst>
              </p:cNvPr>
              <p:cNvSpPr/>
              <p:nvPr/>
            </p:nvSpPr>
            <p:spPr>
              <a:xfrm>
                <a:off x="6077023" y="3497059"/>
                <a:ext cx="2146270" cy="733428"/>
              </a:xfrm>
              <a:prstGeom prst="ellipse">
                <a:avLst/>
              </a:prstGeom>
              <a:noFill/>
              <a:ln w="666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4E12533-8D22-494E-AFAA-DE0F23D20797}"/>
                  </a:ext>
                </a:extLst>
              </p:cNvPr>
              <p:cNvSpPr/>
              <p:nvPr/>
            </p:nvSpPr>
            <p:spPr>
              <a:xfrm rot="18041854">
                <a:off x="6068450" y="3511830"/>
                <a:ext cx="2146270" cy="733428"/>
              </a:xfrm>
              <a:prstGeom prst="ellipse">
                <a:avLst/>
              </a:prstGeom>
              <a:noFill/>
              <a:ln w="666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201ADC-D248-E841-87AB-A1384BED8D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35908" y="2960404"/>
                <a:ext cx="303616" cy="30410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Plus 15">
                <a:extLst>
                  <a:ext uri="{FF2B5EF4-FFF2-40B4-BE49-F238E27FC236}">
                    <a16:creationId xmlns:a16="http://schemas.microsoft.com/office/drawing/2014/main" id="{EFF0871B-049C-6A42-A9E4-14D69879D2C3}"/>
                  </a:ext>
                </a:extLst>
              </p:cNvPr>
              <p:cNvSpPr/>
              <p:nvPr/>
            </p:nvSpPr>
            <p:spPr>
              <a:xfrm>
                <a:off x="6965185" y="3658971"/>
                <a:ext cx="393482" cy="393547"/>
              </a:xfrm>
              <a:prstGeom prst="mathPlus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587338A-3B1D-1943-B60D-93747CEB525E}"/>
                </a:ext>
              </a:extLst>
            </p:cNvPr>
            <p:cNvCxnSpPr/>
            <p:nvPr/>
          </p:nvCxnSpPr>
          <p:spPr>
            <a:xfrm>
              <a:off x="79054" y="3149887"/>
              <a:ext cx="1036159" cy="17889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E0CB51-851D-F34D-B597-E46455F3DDEC}"/>
                </a:ext>
              </a:extLst>
            </p:cNvPr>
            <p:cNvCxnSpPr/>
            <p:nvPr/>
          </p:nvCxnSpPr>
          <p:spPr>
            <a:xfrm>
              <a:off x="231454" y="2890852"/>
              <a:ext cx="1036159" cy="17889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F446F0-E4E8-5249-8BC8-BC41999C5491}"/>
                </a:ext>
              </a:extLst>
            </p:cNvPr>
            <p:cNvCxnSpPr/>
            <p:nvPr/>
          </p:nvCxnSpPr>
          <p:spPr>
            <a:xfrm>
              <a:off x="231454" y="3401022"/>
              <a:ext cx="1036159" cy="17889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03DE9F26-44FD-ED42-8096-244BEEA9ED56}"/>
              </a:ext>
            </a:extLst>
          </p:cNvPr>
          <p:cNvSpPr/>
          <p:nvPr/>
        </p:nvSpPr>
        <p:spPr>
          <a:xfrm>
            <a:off x="686332" y="1389014"/>
            <a:ext cx="2826327" cy="1698179"/>
          </a:xfrm>
          <a:custGeom>
            <a:avLst/>
            <a:gdLst>
              <a:gd name="connsiteX0" fmla="*/ 0 w 2826327"/>
              <a:gd name="connsiteY0" fmla="*/ 1698172 h 1698179"/>
              <a:gd name="connsiteX1" fmla="*/ 368135 w 2826327"/>
              <a:gd name="connsiteY1" fmla="*/ 0 h 1698179"/>
              <a:gd name="connsiteX2" fmla="*/ 748145 w 2826327"/>
              <a:gd name="connsiteY2" fmla="*/ 1698172 h 1698179"/>
              <a:gd name="connsiteX3" fmla="*/ 1021278 w 2826327"/>
              <a:gd name="connsiteY3" fmla="*/ 23751 h 1698179"/>
              <a:gd name="connsiteX4" fmla="*/ 1413163 w 2826327"/>
              <a:gd name="connsiteY4" fmla="*/ 1674421 h 1698179"/>
              <a:gd name="connsiteX5" fmla="*/ 1686296 w 2826327"/>
              <a:gd name="connsiteY5" fmla="*/ 35626 h 1698179"/>
              <a:gd name="connsiteX6" fmla="*/ 2006930 w 2826327"/>
              <a:gd name="connsiteY6" fmla="*/ 1626920 h 1698179"/>
              <a:gd name="connsiteX7" fmla="*/ 2268187 w 2826327"/>
              <a:gd name="connsiteY7" fmla="*/ 47502 h 1698179"/>
              <a:gd name="connsiteX8" fmla="*/ 2636322 w 2826327"/>
              <a:gd name="connsiteY8" fmla="*/ 1615044 h 1698179"/>
              <a:gd name="connsiteX9" fmla="*/ 2826327 w 2826327"/>
              <a:gd name="connsiteY9" fmla="*/ 617517 h 16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6327" h="1698179">
                <a:moveTo>
                  <a:pt x="0" y="1698172"/>
                </a:moveTo>
                <a:cubicBezTo>
                  <a:pt x="121722" y="849086"/>
                  <a:pt x="243444" y="0"/>
                  <a:pt x="368135" y="0"/>
                </a:cubicBezTo>
                <a:cubicBezTo>
                  <a:pt x="492826" y="0"/>
                  <a:pt x="639288" y="1694214"/>
                  <a:pt x="748145" y="1698172"/>
                </a:cubicBezTo>
                <a:cubicBezTo>
                  <a:pt x="857002" y="1702130"/>
                  <a:pt x="910442" y="27710"/>
                  <a:pt x="1021278" y="23751"/>
                </a:cubicBezTo>
                <a:cubicBezTo>
                  <a:pt x="1132114" y="19792"/>
                  <a:pt x="1302327" y="1672442"/>
                  <a:pt x="1413163" y="1674421"/>
                </a:cubicBezTo>
                <a:cubicBezTo>
                  <a:pt x="1523999" y="1676400"/>
                  <a:pt x="1587335" y="43543"/>
                  <a:pt x="1686296" y="35626"/>
                </a:cubicBezTo>
                <a:cubicBezTo>
                  <a:pt x="1785257" y="27709"/>
                  <a:pt x="1909948" y="1624941"/>
                  <a:pt x="2006930" y="1626920"/>
                </a:cubicBezTo>
                <a:cubicBezTo>
                  <a:pt x="2103912" y="1628899"/>
                  <a:pt x="2163288" y="49481"/>
                  <a:pt x="2268187" y="47502"/>
                </a:cubicBezTo>
                <a:cubicBezTo>
                  <a:pt x="2373086" y="45523"/>
                  <a:pt x="2543299" y="1520042"/>
                  <a:pt x="2636322" y="1615044"/>
                </a:cubicBezTo>
                <a:cubicBezTo>
                  <a:pt x="2729345" y="1710046"/>
                  <a:pt x="2777836" y="1163781"/>
                  <a:pt x="2826327" y="61751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8ADA5AB-BD62-4F44-9162-D2C2EE76A086}"/>
              </a:ext>
            </a:extLst>
          </p:cNvPr>
          <p:cNvSpPr/>
          <p:nvPr/>
        </p:nvSpPr>
        <p:spPr>
          <a:xfrm>
            <a:off x="6991955" y="1338362"/>
            <a:ext cx="2826327" cy="1698179"/>
          </a:xfrm>
          <a:custGeom>
            <a:avLst/>
            <a:gdLst>
              <a:gd name="connsiteX0" fmla="*/ 0 w 2826327"/>
              <a:gd name="connsiteY0" fmla="*/ 1698172 h 1698179"/>
              <a:gd name="connsiteX1" fmla="*/ 368135 w 2826327"/>
              <a:gd name="connsiteY1" fmla="*/ 0 h 1698179"/>
              <a:gd name="connsiteX2" fmla="*/ 748145 w 2826327"/>
              <a:gd name="connsiteY2" fmla="*/ 1698172 h 1698179"/>
              <a:gd name="connsiteX3" fmla="*/ 1021278 w 2826327"/>
              <a:gd name="connsiteY3" fmla="*/ 23751 h 1698179"/>
              <a:gd name="connsiteX4" fmla="*/ 1413163 w 2826327"/>
              <a:gd name="connsiteY4" fmla="*/ 1674421 h 1698179"/>
              <a:gd name="connsiteX5" fmla="*/ 1686296 w 2826327"/>
              <a:gd name="connsiteY5" fmla="*/ 35626 h 1698179"/>
              <a:gd name="connsiteX6" fmla="*/ 2006930 w 2826327"/>
              <a:gd name="connsiteY6" fmla="*/ 1626920 h 1698179"/>
              <a:gd name="connsiteX7" fmla="*/ 2268187 w 2826327"/>
              <a:gd name="connsiteY7" fmla="*/ 47502 h 1698179"/>
              <a:gd name="connsiteX8" fmla="*/ 2636322 w 2826327"/>
              <a:gd name="connsiteY8" fmla="*/ 1615044 h 1698179"/>
              <a:gd name="connsiteX9" fmla="*/ 2826327 w 2826327"/>
              <a:gd name="connsiteY9" fmla="*/ 617517 h 1698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6327" h="1698179">
                <a:moveTo>
                  <a:pt x="0" y="1698172"/>
                </a:moveTo>
                <a:cubicBezTo>
                  <a:pt x="121722" y="849086"/>
                  <a:pt x="243444" y="0"/>
                  <a:pt x="368135" y="0"/>
                </a:cubicBezTo>
                <a:cubicBezTo>
                  <a:pt x="492826" y="0"/>
                  <a:pt x="639288" y="1694214"/>
                  <a:pt x="748145" y="1698172"/>
                </a:cubicBezTo>
                <a:cubicBezTo>
                  <a:pt x="857002" y="1702130"/>
                  <a:pt x="910442" y="27710"/>
                  <a:pt x="1021278" y="23751"/>
                </a:cubicBezTo>
                <a:cubicBezTo>
                  <a:pt x="1132114" y="19792"/>
                  <a:pt x="1302327" y="1672442"/>
                  <a:pt x="1413163" y="1674421"/>
                </a:cubicBezTo>
                <a:cubicBezTo>
                  <a:pt x="1523999" y="1676400"/>
                  <a:pt x="1587335" y="43543"/>
                  <a:pt x="1686296" y="35626"/>
                </a:cubicBezTo>
                <a:cubicBezTo>
                  <a:pt x="1785257" y="27709"/>
                  <a:pt x="1909948" y="1624941"/>
                  <a:pt x="2006930" y="1626920"/>
                </a:cubicBezTo>
                <a:cubicBezTo>
                  <a:pt x="2103912" y="1628899"/>
                  <a:pt x="2163288" y="49481"/>
                  <a:pt x="2268187" y="47502"/>
                </a:cubicBezTo>
                <a:cubicBezTo>
                  <a:pt x="2373086" y="45523"/>
                  <a:pt x="2543299" y="1520042"/>
                  <a:pt x="2636322" y="1615044"/>
                </a:cubicBezTo>
                <a:cubicBezTo>
                  <a:pt x="2729345" y="1710046"/>
                  <a:pt x="2777836" y="1163781"/>
                  <a:pt x="2826327" y="617517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874860-2BDA-AE43-851C-1CE3FDBCD7A3}"/>
              </a:ext>
            </a:extLst>
          </p:cNvPr>
          <p:cNvGrpSpPr/>
          <p:nvPr/>
        </p:nvGrpSpPr>
        <p:grpSpPr>
          <a:xfrm>
            <a:off x="8658164" y="4084754"/>
            <a:ext cx="3711912" cy="2411530"/>
            <a:chOff x="-104172" y="1372434"/>
            <a:chExt cx="4458198" cy="2907633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65CC5D-DED4-CA4A-84D2-FCA799871B93}"/>
                </a:ext>
              </a:extLst>
            </p:cNvPr>
            <p:cNvSpPr/>
            <p:nvPr/>
          </p:nvSpPr>
          <p:spPr>
            <a:xfrm>
              <a:off x="-104172" y="1394513"/>
              <a:ext cx="2897385" cy="288555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alpha val="0"/>
                  </a:schemeClr>
                </a:gs>
                <a:gs pos="35000">
                  <a:schemeClr val="bg1"/>
                </a:gs>
                <a:gs pos="67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3343DE9-A7F0-534E-85B6-CD91008658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901" y="2589741"/>
              <a:ext cx="452793" cy="4535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96FBBCE-0608-3B42-B1F2-E692A3591F2B}"/>
                </a:ext>
              </a:extLst>
            </p:cNvPr>
            <p:cNvSpPr/>
            <p:nvPr/>
          </p:nvSpPr>
          <p:spPr>
            <a:xfrm>
              <a:off x="886849" y="2353048"/>
              <a:ext cx="914400" cy="914400"/>
            </a:xfrm>
            <a:prstGeom prst="ellipse">
              <a:avLst/>
            </a:prstGeom>
            <a:noFill/>
            <a:ln w="666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D9DA7C3-A325-F641-BA06-671F37DAE3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0433" y="2229477"/>
              <a:ext cx="303616" cy="30410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lus 58">
              <a:extLst>
                <a:ext uri="{FF2B5EF4-FFF2-40B4-BE49-F238E27FC236}">
                  <a16:creationId xmlns:a16="http://schemas.microsoft.com/office/drawing/2014/main" id="{BC6FA595-2C0D-104B-9F70-82CBA62780B8}"/>
                </a:ext>
              </a:extLst>
            </p:cNvPr>
            <p:cNvSpPr/>
            <p:nvPr/>
          </p:nvSpPr>
          <p:spPr>
            <a:xfrm>
              <a:off x="1173326" y="2613939"/>
              <a:ext cx="393482" cy="393547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B043780-732A-2B48-A24D-775ADC540978}"/>
                </a:ext>
              </a:extLst>
            </p:cNvPr>
            <p:cNvSpPr/>
            <p:nvPr/>
          </p:nvSpPr>
          <p:spPr>
            <a:xfrm>
              <a:off x="272787" y="1712968"/>
              <a:ext cx="2194560" cy="2194560"/>
            </a:xfrm>
            <a:prstGeom prst="ellipse">
              <a:avLst/>
            </a:prstGeom>
            <a:noFill/>
            <a:ln w="666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71C83A2-CA3B-0B48-A708-B74D808F0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472" y="1603214"/>
              <a:ext cx="303616" cy="30410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016767F-513B-C643-9FCE-C519E6B08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663" y="1755266"/>
              <a:ext cx="2119200" cy="40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A9A2763-F8BB-2048-8831-F72048D3F0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792" y="2371879"/>
              <a:ext cx="195607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98FD13D-0446-4349-BAC7-E7E4B5B7002C}"/>
                </a:ext>
              </a:extLst>
            </p:cNvPr>
            <p:cNvCxnSpPr>
              <a:cxnSpLocks/>
            </p:cNvCxnSpPr>
            <p:nvPr/>
          </p:nvCxnSpPr>
          <p:spPr>
            <a:xfrm>
              <a:off x="2607468" y="1850999"/>
              <a:ext cx="0" cy="53068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BDC26F7-D11B-6243-890D-EBD2AFDD4F8E}"/>
                </a:ext>
              </a:extLst>
            </p:cNvPr>
            <p:cNvSpPr txBox="1"/>
            <p:nvPr/>
          </p:nvSpPr>
          <p:spPr>
            <a:xfrm>
              <a:off x="1850743" y="1372434"/>
              <a:ext cx="2170591" cy="21798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/>
              <a:r>
                <a:rPr lang="en-US" dirty="0"/>
                <a:t>Excited State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DE1499E-90D4-7B41-87E6-52A4814D4838}"/>
                </a:ext>
              </a:extLst>
            </p:cNvPr>
            <p:cNvSpPr txBox="1"/>
            <p:nvPr/>
          </p:nvSpPr>
          <p:spPr>
            <a:xfrm>
              <a:off x="1905853" y="2390711"/>
              <a:ext cx="2448173" cy="47671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l"/>
              <a:r>
                <a:rPr lang="en-US" dirty="0"/>
                <a:t>Ground State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A27AF7-49E0-D044-A2F1-753F7D7A6A3B}"/>
              </a:ext>
            </a:extLst>
          </p:cNvPr>
          <p:cNvGrpSpPr/>
          <p:nvPr/>
        </p:nvGrpSpPr>
        <p:grpSpPr>
          <a:xfrm>
            <a:off x="139308" y="4069192"/>
            <a:ext cx="11038753" cy="2153526"/>
            <a:chOff x="139308" y="4069192"/>
            <a:chExt cx="11038753" cy="21535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CED6D5D-0EBC-6943-A4CC-440D9299489F}"/>
                </a:ext>
              </a:extLst>
            </p:cNvPr>
            <p:cNvGrpSpPr/>
            <p:nvPr/>
          </p:nvGrpSpPr>
          <p:grpSpPr>
            <a:xfrm>
              <a:off x="139308" y="4069192"/>
              <a:ext cx="8719684" cy="2153526"/>
              <a:chOff x="139308" y="4069192"/>
              <a:chExt cx="8719684" cy="2153526"/>
            </a:xfrm>
          </p:grpSpPr>
          <p:sp>
            <p:nvSpPr>
              <p:cNvPr id="31" name="Left Arrow 30">
                <a:extLst>
                  <a:ext uri="{FF2B5EF4-FFF2-40B4-BE49-F238E27FC236}">
                    <a16:creationId xmlns:a16="http://schemas.microsoft.com/office/drawing/2014/main" id="{A58AB297-54DB-FC4E-8084-BABC298F809D}"/>
                  </a:ext>
                </a:extLst>
              </p:cNvPr>
              <p:cNvSpPr/>
              <p:nvPr/>
            </p:nvSpPr>
            <p:spPr>
              <a:xfrm rot="10800000">
                <a:off x="224267" y="4376061"/>
                <a:ext cx="3883296" cy="1826039"/>
              </a:xfrm>
              <a:prstGeom prst="lef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Left Arrow 31">
                <a:extLst>
                  <a:ext uri="{FF2B5EF4-FFF2-40B4-BE49-F238E27FC236}">
                    <a16:creationId xmlns:a16="http://schemas.microsoft.com/office/drawing/2014/main" id="{C32F082C-A02A-774A-B9DE-8EE84FA2E2A6}"/>
                  </a:ext>
                </a:extLst>
              </p:cNvPr>
              <p:cNvSpPr/>
              <p:nvPr/>
            </p:nvSpPr>
            <p:spPr>
              <a:xfrm>
                <a:off x="6135869" y="4329982"/>
                <a:ext cx="2723123" cy="1826039"/>
              </a:xfrm>
              <a:prstGeom prst="left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1C8CAB3-321F-DB4C-865F-710522F97B84}"/>
                  </a:ext>
                </a:extLst>
              </p:cNvPr>
              <p:cNvGrpSpPr/>
              <p:nvPr/>
            </p:nvGrpSpPr>
            <p:grpSpPr>
              <a:xfrm>
                <a:off x="3929692" y="4069192"/>
                <a:ext cx="2423874" cy="2153526"/>
                <a:chOff x="5687687" y="2439545"/>
                <a:chExt cx="2897385" cy="2885554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53C267D3-E8DC-5C4B-8C4F-1CD33FB7196D}"/>
                    </a:ext>
                  </a:extLst>
                </p:cNvPr>
                <p:cNvSpPr/>
                <p:nvPr/>
              </p:nvSpPr>
              <p:spPr>
                <a:xfrm>
                  <a:off x="5687687" y="2439545"/>
                  <a:ext cx="2897385" cy="288555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>
                        <a:alpha val="0"/>
                      </a:schemeClr>
                    </a:gs>
                    <a:gs pos="35000">
                      <a:schemeClr val="bg1"/>
                    </a:gs>
                    <a:gs pos="67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F224CFB7-7F9E-2146-BA33-5FDB2DEA0C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23760" y="3634773"/>
                  <a:ext cx="452793" cy="45352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ECDA893-DEAC-604B-BA7D-56F29188E1F1}"/>
                    </a:ext>
                  </a:extLst>
                </p:cNvPr>
                <p:cNvSpPr/>
                <p:nvPr/>
              </p:nvSpPr>
              <p:spPr>
                <a:xfrm>
                  <a:off x="6077023" y="3497059"/>
                  <a:ext cx="2146270" cy="733428"/>
                </a:xfrm>
                <a:prstGeom prst="ellipse">
                  <a:avLst/>
                </a:prstGeom>
                <a:noFill/>
                <a:ln w="666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DE995F2-608E-A747-8DE9-7168ED3D3FF6}"/>
                    </a:ext>
                  </a:extLst>
                </p:cNvPr>
                <p:cNvSpPr/>
                <p:nvPr/>
              </p:nvSpPr>
              <p:spPr>
                <a:xfrm rot="18041854">
                  <a:off x="6068450" y="3511830"/>
                  <a:ext cx="2146270" cy="733428"/>
                </a:xfrm>
                <a:prstGeom prst="ellipse">
                  <a:avLst/>
                </a:prstGeom>
                <a:noFill/>
                <a:ln w="66675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106EEC12-5C86-BA49-B67E-1C25B7871D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135908" y="2960404"/>
                  <a:ext cx="303616" cy="30410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Plus 43">
                  <a:extLst>
                    <a:ext uri="{FF2B5EF4-FFF2-40B4-BE49-F238E27FC236}">
                      <a16:creationId xmlns:a16="http://schemas.microsoft.com/office/drawing/2014/main" id="{00F0A25F-50B9-C24B-8454-13CD8C6ACD09}"/>
                    </a:ext>
                  </a:extLst>
                </p:cNvPr>
                <p:cNvSpPr/>
                <p:nvPr/>
              </p:nvSpPr>
              <p:spPr>
                <a:xfrm>
                  <a:off x="6965185" y="3658971"/>
                  <a:ext cx="393482" cy="393547"/>
                </a:xfrm>
                <a:prstGeom prst="mathPlus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67B6A20E-D8B1-8D46-8F9C-86F2765C5A79}"/>
                  </a:ext>
                </a:extLst>
              </p:cNvPr>
              <p:cNvSpPr/>
              <p:nvPr/>
            </p:nvSpPr>
            <p:spPr>
              <a:xfrm>
                <a:off x="139308" y="4443145"/>
                <a:ext cx="4031134" cy="1698179"/>
              </a:xfrm>
              <a:custGeom>
                <a:avLst/>
                <a:gdLst>
                  <a:gd name="connsiteX0" fmla="*/ 0 w 2826327"/>
                  <a:gd name="connsiteY0" fmla="*/ 1698172 h 1698179"/>
                  <a:gd name="connsiteX1" fmla="*/ 368135 w 2826327"/>
                  <a:gd name="connsiteY1" fmla="*/ 0 h 1698179"/>
                  <a:gd name="connsiteX2" fmla="*/ 748145 w 2826327"/>
                  <a:gd name="connsiteY2" fmla="*/ 1698172 h 1698179"/>
                  <a:gd name="connsiteX3" fmla="*/ 1021278 w 2826327"/>
                  <a:gd name="connsiteY3" fmla="*/ 23751 h 1698179"/>
                  <a:gd name="connsiteX4" fmla="*/ 1413163 w 2826327"/>
                  <a:gd name="connsiteY4" fmla="*/ 1674421 h 1698179"/>
                  <a:gd name="connsiteX5" fmla="*/ 1686296 w 2826327"/>
                  <a:gd name="connsiteY5" fmla="*/ 35626 h 1698179"/>
                  <a:gd name="connsiteX6" fmla="*/ 2006930 w 2826327"/>
                  <a:gd name="connsiteY6" fmla="*/ 1626920 h 1698179"/>
                  <a:gd name="connsiteX7" fmla="*/ 2268187 w 2826327"/>
                  <a:gd name="connsiteY7" fmla="*/ 47502 h 1698179"/>
                  <a:gd name="connsiteX8" fmla="*/ 2636322 w 2826327"/>
                  <a:gd name="connsiteY8" fmla="*/ 1615044 h 1698179"/>
                  <a:gd name="connsiteX9" fmla="*/ 2826327 w 2826327"/>
                  <a:gd name="connsiteY9" fmla="*/ 617517 h 1698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26327" h="1698179">
                    <a:moveTo>
                      <a:pt x="0" y="1698172"/>
                    </a:moveTo>
                    <a:cubicBezTo>
                      <a:pt x="121722" y="849086"/>
                      <a:pt x="243444" y="0"/>
                      <a:pt x="368135" y="0"/>
                    </a:cubicBezTo>
                    <a:cubicBezTo>
                      <a:pt x="492826" y="0"/>
                      <a:pt x="639288" y="1694214"/>
                      <a:pt x="748145" y="1698172"/>
                    </a:cubicBezTo>
                    <a:cubicBezTo>
                      <a:pt x="857002" y="1702130"/>
                      <a:pt x="910442" y="27710"/>
                      <a:pt x="1021278" y="23751"/>
                    </a:cubicBezTo>
                    <a:cubicBezTo>
                      <a:pt x="1132114" y="19792"/>
                      <a:pt x="1302327" y="1672442"/>
                      <a:pt x="1413163" y="1674421"/>
                    </a:cubicBezTo>
                    <a:cubicBezTo>
                      <a:pt x="1523999" y="1676400"/>
                      <a:pt x="1587335" y="43543"/>
                      <a:pt x="1686296" y="35626"/>
                    </a:cubicBezTo>
                    <a:cubicBezTo>
                      <a:pt x="1785257" y="27709"/>
                      <a:pt x="1909948" y="1624941"/>
                      <a:pt x="2006930" y="1626920"/>
                    </a:cubicBezTo>
                    <a:cubicBezTo>
                      <a:pt x="2103912" y="1628899"/>
                      <a:pt x="2163288" y="49481"/>
                      <a:pt x="2268187" y="47502"/>
                    </a:cubicBezTo>
                    <a:cubicBezTo>
                      <a:pt x="2373086" y="45523"/>
                      <a:pt x="2543299" y="1520042"/>
                      <a:pt x="2636322" y="1615044"/>
                    </a:cubicBezTo>
                    <a:cubicBezTo>
                      <a:pt x="2729345" y="1710046"/>
                      <a:pt x="2777836" y="1163781"/>
                      <a:pt x="2826327" y="617517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4E01AF53-587D-CC45-AADA-401AA757F487}"/>
                  </a:ext>
                </a:extLst>
              </p:cNvPr>
              <p:cNvSpPr/>
              <p:nvPr/>
            </p:nvSpPr>
            <p:spPr>
              <a:xfrm>
                <a:off x="6976195" y="4392493"/>
                <a:ext cx="1526537" cy="1698179"/>
              </a:xfrm>
              <a:custGeom>
                <a:avLst/>
                <a:gdLst>
                  <a:gd name="connsiteX0" fmla="*/ 0 w 2826327"/>
                  <a:gd name="connsiteY0" fmla="*/ 1698172 h 1698179"/>
                  <a:gd name="connsiteX1" fmla="*/ 368135 w 2826327"/>
                  <a:gd name="connsiteY1" fmla="*/ 0 h 1698179"/>
                  <a:gd name="connsiteX2" fmla="*/ 748145 w 2826327"/>
                  <a:gd name="connsiteY2" fmla="*/ 1698172 h 1698179"/>
                  <a:gd name="connsiteX3" fmla="*/ 1021278 w 2826327"/>
                  <a:gd name="connsiteY3" fmla="*/ 23751 h 1698179"/>
                  <a:gd name="connsiteX4" fmla="*/ 1413163 w 2826327"/>
                  <a:gd name="connsiteY4" fmla="*/ 1674421 h 1698179"/>
                  <a:gd name="connsiteX5" fmla="*/ 1686296 w 2826327"/>
                  <a:gd name="connsiteY5" fmla="*/ 35626 h 1698179"/>
                  <a:gd name="connsiteX6" fmla="*/ 2006930 w 2826327"/>
                  <a:gd name="connsiteY6" fmla="*/ 1626920 h 1698179"/>
                  <a:gd name="connsiteX7" fmla="*/ 2268187 w 2826327"/>
                  <a:gd name="connsiteY7" fmla="*/ 47502 h 1698179"/>
                  <a:gd name="connsiteX8" fmla="*/ 2636322 w 2826327"/>
                  <a:gd name="connsiteY8" fmla="*/ 1615044 h 1698179"/>
                  <a:gd name="connsiteX9" fmla="*/ 2826327 w 2826327"/>
                  <a:gd name="connsiteY9" fmla="*/ 617517 h 1698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26327" h="1698179">
                    <a:moveTo>
                      <a:pt x="0" y="1698172"/>
                    </a:moveTo>
                    <a:cubicBezTo>
                      <a:pt x="121722" y="849086"/>
                      <a:pt x="243444" y="0"/>
                      <a:pt x="368135" y="0"/>
                    </a:cubicBezTo>
                    <a:cubicBezTo>
                      <a:pt x="492826" y="0"/>
                      <a:pt x="639288" y="1694214"/>
                      <a:pt x="748145" y="1698172"/>
                    </a:cubicBezTo>
                    <a:cubicBezTo>
                      <a:pt x="857002" y="1702130"/>
                      <a:pt x="910442" y="27710"/>
                      <a:pt x="1021278" y="23751"/>
                    </a:cubicBezTo>
                    <a:cubicBezTo>
                      <a:pt x="1132114" y="19792"/>
                      <a:pt x="1302327" y="1672442"/>
                      <a:pt x="1413163" y="1674421"/>
                    </a:cubicBezTo>
                    <a:cubicBezTo>
                      <a:pt x="1523999" y="1676400"/>
                      <a:pt x="1587335" y="43543"/>
                      <a:pt x="1686296" y="35626"/>
                    </a:cubicBezTo>
                    <a:cubicBezTo>
                      <a:pt x="1785257" y="27709"/>
                      <a:pt x="1909948" y="1624941"/>
                      <a:pt x="2006930" y="1626920"/>
                    </a:cubicBezTo>
                    <a:cubicBezTo>
                      <a:pt x="2103912" y="1628899"/>
                      <a:pt x="2163288" y="49481"/>
                      <a:pt x="2268187" y="47502"/>
                    </a:cubicBezTo>
                    <a:cubicBezTo>
                      <a:pt x="2373086" y="45523"/>
                      <a:pt x="2543299" y="1520042"/>
                      <a:pt x="2636322" y="1615044"/>
                    </a:cubicBezTo>
                    <a:cubicBezTo>
                      <a:pt x="2729345" y="1710046"/>
                      <a:pt x="2777836" y="1163781"/>
                      <a:pt x="2826327" y="617517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89E2DC5-0B98-1B40-86F3-531ACFDB2AA6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061" y="4376061"/>
              <a:ext cx="0" cy="553231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B2BAACB-BDA2-FC47-854D-416E43A34622}"/>
              </a:ext>
            </a:extLst>
          </p:cNvPr>
          <p:cNvSpPr txBox="1"/>
          <p:nvPr/>
        </p:nvSpPr>
        <p:spPr>
          <a:xfrm>
            <a:off x="1369202" y="6328283"/>
            <a:ext cx="7338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&gt; 600 mph to &lt; 1 mph</a:t>
            </a:r>
            <a:r>
              <a:rPr lang="mr-IN" sz="3200" i="1" dirty="0"/>
              <a:t>…</a:t>
            </a:r>
            <a:r>
              <a:rPr lang="en-US" sz="3200" i="1" dirty="0"/>
              <a:t> in &lt; 0.01 s</a:t>
            </a:r>
          </a:p>
        </p:txBody>
      </p:sp>
    </p:spTree>
    <p:extLst>
      <p:ext uri="{BB962C8B-B14F-4D97-AF65-F5344CB8AC3E}">
        <p14:creationId xmlns:p14="http://schemas.microsoft.com/office/powerpoint/2010/main" val="32639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CFE2-8116-1BB8-DDC2-FA4CC403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Trapping Essential #2: Light Delivery (for </a:t>
            </a:r>
            <a:r>
              <a:rPr lang="en-US" baseline="30000" dirty="0"/>
              <a:t>171</a:t>
            </a:r>
            <a:r>
              <a:rPr lang="en-US" dirty="0"/>
              <a:t>Yb+)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26CF3-D7FB-4F56-71F0-840137C3873A}"/>
              </a:ext>
            </a:extLst>
          </p:cNvPr>
          <p:cNvSpPr txBox="1"/>
          <p:nvPr/>
        </p:nvSpPr>
        <p:spPr>
          <a:xfrm>
            <a:off x="3163139" y="5435138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1DDB6-97C7-209B-CFE0-891CBB29B51E}"/>
              </a:ext>
            </a:extLst>
          </p:cNvPr>
          <p:cNvSpPr txBox="1"/>
          <p:nvPr/>
        </p:nvSpPr>
        <p:spPr>
          <a:xfrm>
            <a:off x="3172275" y="2009412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4F427-1326-6BA4-82A7-FD83B66AD8A5}"/>
              </a:ext>
            </a:extLst>
          </p:cNvPr>
          <p:cNvSpPr txBox="1"/>
          <p:nvPr/>
        </p:nvSpPr>
        <p:spPr>
          <a:xfrm>
            <a:off x="3742166" y="367530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369 nm</a:t>
            </a:r>
          </a:p>
        </p:txBody>
      </p:sp>
      <p:sp>
        <p:nvSpPr>
          <p:cNvPr id="7" name="Line 21">
            <a:extLst>
              <a:ext uri="{FF2B5EF4-FFF2-40B4-BE49-F238E27FC236}">
                <a16:creationId xmlns:a16="http://schemas.microsoft.com/office/drawing/2014/main" id="{FE1AF272-F586-BC16-C942-1573C06788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4135" y="2693436"/>
            <a:ext cx="0" cy="2729478"/>
          </a:xfrm>
          <a:prstGeom prst="line">
            <a:avLst/>
          </a:prstGeom>
          <a:ln w="25400">
            <a:solidFill>
              <a:srgbClr val="6D35FF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5FF850-A206-DF4F-A17E-ECFB142FDD89}"/>
              </a:ext>
            </a:extLst>
          </p:cNvPr>
          <p:cNvCxnSpPr/>
          <p:nvPr/>
        </p:nvCxnSpPr>
        <p:spPr>
          <a:xfrm>
            <a:off x="2756282" y="2576757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E5E38B-33DA-0BDD-2FD5-E94A371B0B5B}"/>
              </a:ext>
            </a:extLst>
          </p:cNvPr>
          <p:cNvCxnSpPr/>
          <p:nvPr/>
        </p:nvCxnSpPr>
        <p:spPr>
          <a:xfrm>
            <a:off x="2756282" y="5434257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0C63EA-E7B5-2E81-2A2B-5219FA671CCD}"/>
              </a:ext>
            </a:extLst>
          </p:cNvPr>
          <p:cNvCxnSpPr/>
          <p:nvPr/>
        </p:nvCxnSpPr>
        <p:spPr>
          <a:xfrm>
            <a:off x="2756282" y="2693436"/>
            <a:ext cx="1733122" cy="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279546-ED7A-F616-6FC1-A90B813CC6BC}"/>
              </a:ext>
            </a:extLst>
          </p:cNvPr>
          <p:cNvSpPr txBox="1"/>
          <p:nvPr/>
        </p:nvSpPr>
        <p:spPr>
          <a:xfrm>
            <a:off x="7648252" y="1235694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[3/2]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A414C35-C79B-DCD6-4134-3A32288CD1F5}"/>
              </a:ext>
            </a:extLst>
          </p:cNvPr>
          <p:cNvCxnSpPr/>
          <p:nvPr/>
        </p:nvCxnSpPr>
        <p:spPr>
          <a:xfrm>
            <a:off x="7422850" y="1767031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C920284-8C6B-82B9-8C13-053BCF36B17F}"/>
              </a:ext>
            </a:extLst>
          </p:cNvPr>
          <p:cNvSpPr txBox="1"/>
          <p:nvPr/>
        </p:nvSpPr>
        <p:spPr>
          <a:xfrm>
            <a:off x="7907136" y="425001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81C8F-6648-1857-70FB-1F2C4CE8F176}"/>
              </a:ext>
            </a:extLst>
          </p:cNvPr>
          <p:cNvCxnSpPr/>
          <p:nvPr/>
        </p:nvCxnSpPr>
        <p:spPr>
          <a:xfrm>
            <a:off x="7375786" y="4248445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30337DC-FF69-3618-BEF8-1CAAAF8EF5E3}"/>
              </a:ext>
            </a:extLst>
          </p:cNvPr>
          <p:cNvSpPr txBox="1"/>
          <p:nvPr/>
        </p:nvSpPr>
        <p:spPr>
          <a:xfrm>
            <a:off x="8240763" y="27682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935 nm</a:t>
            </a:r>
          </a:p>
        </p:txBody>
      </p:sp>
      <p:sp>
        <p:nvSpPr>
          <p:cNvPr id="57" name="Line 21">
            <a:extLst>
              <a:ext uri="{FF2B5EF4-FFF2-40B4-BE49-F238E27FC236}">
                <a16:creationId xmlns:a16="http://schemas.microsoft.com/office/drawing/2014/main" id="{16AAC6C8-AF12-847B-B58B-E7CDF865B7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2732" y="1767030"/>
            <a:ext cx="0" cy="2448353"/>
          </a:xfrm>
          <a:prstGeom prst="line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sp>
        <p:nvSpPr>
          <p:cNvPr id="67" name="Straight Arrow Connector 43">
            <a:extLst>
              <a:ext uri="{FF2B5EF4-FFF2-40B4-BE49-F238E27FC236}">
                <a16:creationId xmlns:a16="http://schemas.microsoft.com/office/drawing/2014/main" id="{1C104D42-CADB-FF6A-771E-BB892BB6C336}"/>
              </a:ext>
            </a:extLst>
          </p:cNvPr>
          <p:cNvSpPr/>
          <p:nvPr/>
        </p:nvSpPr>
        <p:spPr>
          <a:xfrm>
            <a:off x="3742165" y="2576756"/>
            <a:ext cx="4498597" cy="1627565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Straight Arrow Connector 43">
            <a:extLst>
              <a:ext uri="{FF2B5EF4-FFF2-40B4-BE49-F238E27FC236}">
                <a16:creationId xmlns:a16="http://schemas.microsoft.com/office/drawing/2014/main" id="{A0CB45A7-C33B-C196-A282-F563159166D6}"/>
              </a:ext>
            </a:extLst>
          </p:cNvPr>
          <p:cNvSpPr/>
          <p:nvPr/>
        </p:nvSpPr>
        <p:spPr>
          <a:xfrm flipH="1">
            <a:off x="3844593" y="1808734"/>
            <a:ext cx="4378137" cy="3625517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Straight Arrow Connector 43">
            <a:extLst>
              <a:ext uri="{FF2B5EF4-FFF2-40B4-BE49-F238E27FC236}">
                <a16:creationId xmlns:a16="http://schemas.microsoft.com/office/drawing/2014/main" id="{ABCD9296-0290-E41F-B1DD-ADAECAD34571}"/>
              </a:ext>
            </a:extLst>
          </p:cNvPr>
          <p:cNvSpPr/>
          <p:nvPr/>
        </p:nvSpPr>
        <p:spPr>
          <a:xfrm flipH="1">
            <a:off x="3582386" y="2576757"/>
            <a:ext cx="3215" cy="2846074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754305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  <p:bldP spid="56" grpId="0"/>
      <p:bldP spid="57" grpId="0" animBg="1"/>
      <p:bldP spid="67" grpId="0" animBg="1"/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D26CF3-D7FB-4F56-71F0-840137C3873A}"/>
              </a:ext>
            </a:extLst>
          </p:cNvPr>
          <p:cNvSpPr txBox="1"/>
          <p:nvPr/>
        </p:nvSpPr>
        <p:spPr>
          <a:xfrm>
            <a:off x="3163139" y="5435138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1DDB6-97C7-209B-CFE0-891CBB29B51E}"/>
              </a:ext>
            </a:extLst>
          </p:cNvPr>
          <p:cNvSpPr txBox="1"/>
          <p:nvPr/>
        </p:nvSpPr>
        <p:spPr>
          <a:xfrm>
            <a:off x="3172275" y="2009412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4F427-1326-6BA4-82A7-FD83B66AD8A5}"/>
              </a:ext>
            </a:extLst>
          </p:cNvPr>
          <p:cNvSpPr txBox="1"/>
          <p:nvPr/>
        </p:nvSpPr>
        <p:spPr>
          <a:xfrm>
            <a:off x="3742166" y="367530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369 nm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5FF850-A206-DF4F-A17E-ECFB142FDD89}"/>
              </a:ext>
            </a:extLst>
          </p:cNvPr>
          <p:cNvCxnSpPr/>
          <p:nvPr/>
        </p:nvCxnSpPr>
        <p:spPr>
          <a:xfrm>
            <a:off x="2756282" y="2576757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E5E38B-33DA-0BDD-2FD5-E94A371B0B5B}"/>
              </a:ext>
            </a:extLst>
          </p:cNvPr>
          <p:cNvCxnSpPr/>
          <p:nvPr/>
        </p:nvCxnSpPr>
        <p:spPr>
          <a:xfrm>
            <a:off x="2756282" y="5434257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0C63EA-E7B5-2E81-2A2B-5219FA671CCD}"/>
              </a:ext>
            </a:extLst>
          </p:cNvPr>
          <p:cNvCxnSpPr/>
          <p:nvPr/>
        </p:nvCxnSpPr>
        <p:spPr>
          <a:xfrm>
            <a:off x="2756282" y="2693436"/>
            <a:ext cx="1733122" cy="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279546-ED7A-F616-6FC1-A90B813CC6BC}"/>
              </a:ext>
            </a:extLst>
          </p:cNvPr>
          <p:cNvSpPr txBox="1"/>
          <p:nvPr/>
        </p:nvSpPr>
        <p:spPr>
          <a:xfrm>
            <a:off x="7648252" y="1235694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[3/2]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A414C35-C79B-DCD6-4134-3A32288CD1F5}"/>
              </a:ext>
            </a:extLst>
          </p:cNvPr>
          <p:cNvCxnSpPr/>
          <p:nvPr/>
        </p:nvCxnSpPr>
        <p:spPr>
          <a:xfrm>
            <a:off x="7422850" y="1767031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C920284-8C6B-82B9-8C13-053BCF36B17F}"/>
              </a:ext>
            </a:extLst>
          </p:cNvPr>
          <p:cNvSpPr txBox="1"/>
          <p:nvPr/>
        </p:nvSpPr>
        <p:spPr>
          <a:xfrm>
            <a:off x="7907136" y="425001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81C8F-6648-1857-70FB-1F2C4CE8F176}"/>
              </a:ext>
            </a:extLst>
          </p:cNvPr>
          <p:cNvCxnSpPr/>
          <p:nvPr/>
        </p:nvCxnSpPr>
        <p:spPr>
          <a:xfrm>
            <a:off x="7375786" y="4248445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30337DC-FF69-3618-BEF8-1CAAAF8EF5E3}"/>
              </a:ext>
            </a:extLst>
          </p:cNvPr>
          <p:cNvSpPr txBox="1"/>
          <p:nvPr/>
        </p:nvSpPr>
        <p:spPr>
          <a:xfrm>
            <a:off x="8240763" y="27682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935 nm</a:t>
            </a:r>
          </a:p>
        </p:txBody>
      </p:sp>
      <p:sp>
        <p:nvSpPr>
          <p:cNvPr id="67" name="Straight Arrow Connector 43">
            <a:extLst>
              <a:ext uri="{FF2B5EF4-FFF2-40B4-BE49-F238E27FC236}">
                <a16:creationId xmlns:a16="http://schemas.microsoft.com/office/drawing/2014/main" id="{1C104D42-CADB-FF6A-771E-BB892BB6C336}"/>
              </a:ext>
            </a:extLst>
          </p:cNvPr>
          <p:cNvSpPr/>
          <p:nvPr/>
        </p:nvSpPr>
        <p:spPr>
          <a:xfrm>
            <a:off x="3742165" y="2576756"/>
            <a:ext cx="4498597" cy="1627565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Straight Arrow Connector 43">
            <a:extLst>
              <a:ext uri="{FF2B5EF4-FFF2-40B4-BE49-F238E27FC236}">
                <a16:creationId xmlns:a16="http://schemas.microsoft.com/office/drawing/2014/main" id="{A0CB45A7-C33B-C196-A282-F563159166D6}"/>
              </a:ext>
            </a:extLst>
          </p:cNvPr>
          <p:cNvSpPr/>
          <p:nvPr/>
        </p:nvSpPr>
        <p:spPr>
          <a:xfrm flipH="1">
            <a:off x="3844593" y="1808734"/>
            <a:ext cx="4378137" cy="3625517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Straight Arrow Connector 43">
            <a:extLst>
              <a:ext uri="{FF2B5EF4-FFF2-40B4-BE49-F238E27FC236}">
                <a16:creationId xmlns:a16="http://schemas.microsoft.com/office/drawing/2014/main" id="{ABCD9296-0290-E41F-B1DD-ADAECAD34571}"/>
              </a:ext>
            </a:extLst>
          </p:cNvPr>
          <p:cNvSpPr/>
          <p:nvPr/>
        </p:nvSpPr>
        <p:spPr>
          <a:xfrm flipH="1">
            <a:off x="3582386" y="2576757"/>
            <a:ext cx="3215" cy="2846074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6C8CB7-96AA-A905-2471-F93E2FBB6279}"/>
              </a:ext>
            </a:extLst>
          </p:cNvPr>
          <p:cNvSpPr/>
          <p:nvPr/>
        </p:nvSpPr>
        <p:spPr>
          <a:xfrm>
            <a:off x="367035" y="1068164"/>
            <a:ext cx="5546331" cy="665939"/>
          </a:xfrm>
          <a:prstGeom prst="roundRect">
            <a:avLst/>
          </a:prstGeom>
          <a:solidFill>
            <a:srgbClr val="A646FF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Quantum Computing</a:t>
            </a:r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0E61B1C1-E3FA-B0F0-87C2-5BE4C7541E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2732" y="1767030"/>
            <a:ext cx="0" cy="2448353"/>
          </a:xfrm>
          <a:prstGeom prst="line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B6C245FB-5164-5F76-BDFE-D6755998E7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4135" y="2693436"/>
            <a:ext cx="0" cy="2729478"/>
          </a:xfrm>
          <a:prstGeom prst="line">
            <a:avLst/>
          </a:prstGeom>
          <a:ln w="25400">
            <a:solidFill>
              <a:srgbClr val="6D35FF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3E0323-2993-5848-7807-FC1B8E16E0CE}"/>
              </a:ext>
            </a:extLst>
          </p:cNvPr>
          <p:cNvGrpSpPr/>
          <p:nvPr/>
        </p:nvGrpSpPr>
        <p:grpSpPr>
          <a:xfrm>
            <a:off x="737990" y="4400755"/>
            <a:ext cx="2041166" cy="2245104"/>
            <a:chOff x="737990" y="4400755"/>
            <a:chExt cx="2041166" cy="22451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A2FC62-5986-7937-B880-EE1B2CC2FD3F}"/>
                </a:ext>
              </a:extLst>
            </p:cNvPr>
            <p:cNvSpPr txBox="1"/>
            <p:nvPr/>
          </p:nvSpPr>
          <p:spPr>
            <a:xfrm>
              <a:off x="1161442" y="6184194"/>
              <a:ext cx="848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F=0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09A59D-3AA4-4ED2-E0F4-9124C65C04A7}"/>
                </a:ext>
              </a:extLst>
            </p:cNvPr>
            <p:cNvSpPr txBox="1"/>
            <p:nvPr/>
          </p:nvSpPr>
          <p:spPr>
            <a:xfrm>
              <a:off x="1141653" y="4400755"/>
              <a:ext cx="887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F=1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45A145-3554-134C-13D6-828A529AB9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0775" y="4862420"/>
              <a:ext cx="298381" cy="557444"/>
            </a:xfrm>
            <a:prstGeom prst="line">
              <a:avLst/>
            </a:prstGeom>
            <a:ln w="2540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3A01C3-C20C-DD2E-E35E-D1D1E7C504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7709" y="5431207"/>
              <a:ext cx="311447" cy="739924"/>
            </a:xfrm>
            <a:prstGeom prst="line">
              <a:avLst/>
            </a:prstGeom>
            <a:ln w="2540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8D5E6A-F227-A1FD-0575-82574CDDD9D4}"/>
                </a:ext>
              </a:extLst>
            </p:cNvPr>
            <p:cNvCxnSpPr/>
            <p:nvPr/>
          </p:nvCxnSpPr>
          <p:spPr>
            <a:xfrm>
              <a:off x="737990" y="4842378"/>
              <a:ext cx="1733122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5C978A3-06EC-EF9E-A1E5-3C935881C59F}"/>
                </a:ext>
              </a:extLst>
            </p:cNvPr>
            <p:cNvCxnSpPr/>
            <p:nvPr/>
          </p:nvCxnSpPr>
          <p:spPr>
            <a:xfrm>
              <a:off x="737990" y="6171131"/>
              <a:ext cx="1733122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4BEC5D-8212-8E6A-DF07-7EBD19EE8188}"/>
              </a:ext>
            </a:extLst>
          </p:cNvPr>
          <p:cNvGrpSpPr/>
          <p:nvPr/>
        </p:nvGrpSpPr>
        <p:grpSpPr>
          <a:xfrm>
            <a:off x="836872" y="1966338"/>
            <a:ext cx="1733122" cy="4204793"/>
            <a:chOff x="836872" y="1966338"/>
            <a:chExt cx="1733122" cy="4204793"/>
          </a:xfrm>
        </p:grpSpPr>
        <p:sp>
          <p:nvSpPr>
            <p:cNvPr id="17" name="Line 21">
              <a:extLst>
                <a:ext uri="{FF2B5EF4-FFF2-40B4-BE49-F238E27FC236}">
                  <a16:creationId xmlns:a16="http://schemas.microsoft.com/office/drawing/2014/main" id="{042D11D1-3BD9-A497-66A7-58383CF14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1442" y="1966338"/>
              <a:ext cx="0" cy="4204793"/>
            </a:xfrm>
            <a:prstGeom prst="line">
              <a:avLst/>
            </a:prstGeom>
            <a:ln w="25400">
              <a:solidFill>
                <a:srgbClr val="A646FF"/>
              </a:solidFill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Helvetica"/>
                <a:sym typeface="Open Sans"/>
              </a:endParaRPr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03D315AF-BF5D-A406-16FC-5505426216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0004" y="1966338"/>
              <a:ext cx="3214" cy="2876040"/>
            </a:xfrm>
            <a:prstGeom prst="line">
              <a:avLst/>
            </a:prstGeom>
            <a:ln w="25400">
              <a:solidFill>
                <a:srgbClr val="A646FF"/>
              </a:solidFill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Helvetica"/>
                <a:sym typeface="Open Sans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63ABF21-5145-EAB8-1BB1-F59E7188B5AE}"/>
                </a:ext>
              </a:extLst>
            </p:cNvPr>
            <p:cNvCxnSpPr/>
            <p:nvPr/>
          </p:nvCxnSpPr>
          <p:spPr>
            <a:xfrm>
              <a:off x="836872" y="1966338"/>
              <a:ext cx="1733122" cy="0"/>
            </a:xfrm>
            <a:prstGeom prst="line">
              <a:avLst/>
            </a:prstGeom>
            <a:ln w="2540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4045DA-2BFE-5A45-4962-D37637CFA987}"/>
                </a:ext>
              </a:extLst>
            </p:cNvPr>
            <p:cNvSpPr txBox="1"/>
            <p:nvPr/>
          </p:nvSpPr>
          <p:spPr>
            <a:xfrm>
              <a:off x="965381" y="2885470"/>
              <a:ext cx="1371600" cy="688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355 </a:t>
              </a:r>
            </a:p>
            <a:p>
              <a:pPr marL="0" marR="0" lvl="0" indent="0" algn="ctr" defTabSz="457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nm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4BB855D-CEFC-4410-867F-2B020A9FDA6F}"/>
              </a:ext>
            </a:extLst>
          </p:cNvPr>
          <p:cNvSpPr txBox="1"/>
          <p:nvPr/>
        </p:nvSpPr>
        <p:spPr>
          <a:xfrm>
            <a:off x="2860766" y="6296297"/>
            <a:ext cx="36734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A646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Extremely long lived excited state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14114AE-6A79-C041-59B2-9F3A698DC48E}"/>
              </a:ext>
            </a:extLst>
          </p:cNvPr>
          <p:cNvSpPr/>
          <p:nvPr/>
        </p:nvSpPr>
        <p:spPr>
          <a:xfrm>
            <a:off x="1489015" y="5029200"/>
            <a:ext cx="1345625" cy="1423851"/>
          </a:xfrm>
          <a:custGeom>
            <a:avLst/>
            <a:gdLst>
              <a:gd name="connsiteX0" fmla="*/ 1345625 w 1345625"/>
              <a:gd name="connsiteY0" fmla="*/ 1423851 h 1423851"/>
              <a:gd name="connsiteX1" fmla="*/ 222219 w 1345625"/>
              <a:gd name="connsiteY1" fmla="*/ 744583 h 1423851"/>
              <a:gd name="connsiteX2" fmla="*/ 151 w 1345625"/>
              <a:gd name="connsiteY2" fmla="*/ 0 h 142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625" h="1423851" extrusionOk="0">
                <a:moveTo>
                  <a:pt x="1345625" y="1423851"/>
                </a:moveTo>
                <a:cubicBezTo>
                  <a:pt x="847140" y="1172705"/>
                  <a:pt x="394717" y="1001313"/>
                  <a:pt x="222219" y="744583"/>
                </a:cubicBezTo>
                <a:cubicBezTo>
                  <a:pt x="47507" y="517703"/>
                  <a:pt x="-39035" y="254848"/>
                  <a:pt x="151" y="0"/>
                </a:cubicBezTo>
              </a:path>
            </a:pathLst>
          </a:custGeom>
          <a:noFill/>
          <a:ln w="15875" cap="flat">
            <a:solidFill>
              <a:schemeClr val="tx1">
                <a:lumMod val="60000"/>
                <a:lumOff val="40000"/>
              </a:schemeClr>
            </a:solidFill>
            <a:prstDash val="solid"/>
            <a:round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345625 w 1345625"/>
                      <a:gd name="connsiteY0" fmla="*/ 1423851 h 1423851"/>
                      <a:gd name="connsiteX1" fmla="*/ 222219 w 1345625"/>
                      <a:gd name="connsiteY1" fmla="*/ 744583 h 1423851"/>
                      <a:gd name="connsiteX2" fmla="*/ 151 w 1345625"/>
                      <a:gd name="connsiteY2" fmla="*/ 0 h 142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5625" h="1423851">
                        <a:moveTo>
                          <a:pt x="1345625" y="1423851"/>
                        </a:moveTo>
                        <a:cubicBezTo>
                          <a:pt x="896045" y="1202871"/>
                          <a:pt x="446465" y="981891"/>
                          <a:pt x="222219" y="744583"/>
                        </a:cubicBezTo>
                        <a:cubicBezTo>
                          <a:pt x="-2027" y="507275"/>
                          <a:pt x="-938" y="253637"/>
                          <a:pt x="151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546D73A-2AB2-0AB1-8754-D64C25F4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Trapping Essential #2: Light Delivery (for </a:t>
            </a:r>
            <a:r>
              <a:rPr lang="en-US" baseline="30000" dirty="0"/>
              <a:t>171</a:t>
            </a:r>
            <a:r>
              <a:rPr lang="en-US" dirty="0"/>
              <a:t>Yb+)</a:t>
            </a:r>
          </a:p>
        </p:txBody>
      </p:sp>
    </p:spTree>
    <p:extLst>
      <p:ext uri="{BB962C8B-B14F-4D97-AF65-F5344CB8AC3E}">
        <p14:creationId xmlns:p14="http://schemas.microsoft.com/office/powerpoint/2010/main" val="2952788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7A2FC62-5986-7937-B880-EE1B2CC2FD3F}"/>
              </a:ext>
            </a:extLst>
          </p:cNvPr>
          <p:cNvSpPr txBox="1"/>
          <p:nvPr/>
        </p:nvSpPr>
        <p:spPr>
          <a:xfrm>
            <a:off x="1161442" y="6184194"/>
            <a:ext cx="84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F=0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9A59D-3AA4-4ED2-E0F4-9124C65C04A7}"/>
              </a:ext>
            </a:extLst>
          </p:cNvPr>
          <p:cNvSpPr txBox="1"/>
          <p:nvPr/>
        </p:nvSpPr>
        <p:spPr>
          <a:xfrm>
            <a:off x="1141653" y="4400755"/>
            <a:ext cx="88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F=1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26CF3-D7FB-4F56-71F0-840137C3873A}"/>
              </a:ext>
            </a:extLst>
          </p:cNvPr>
          <p:cNvSpPr txBox="1"/>
          <p:nvPr/>
        </p:nvSpPr>
        <p:spPr>
          <a:xfrm>
            <a:off x="3163139" y="5435138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1DDB6-97C7-209B-CFE0-891CBB29B51E}"/>
              </a:ext>
            </a:extLst>
          </p:cNvPr>
          <p:cNvSpPr txBox="1"/>
          <p:nvPr/>
        </p:nvSpPr>
        <p:spPr>
          <a:xfrm>
            <a:off x="3172275" y="2009412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4F427-1326-6BA4-82A7-FD83B66AD8A5}"/>
              </a:ext>
            </a:extLst>
          </p:cNvPr>
          <p:cNvSpPr txBox="1"/>
          <p:nvPr/>
        </p:nvSpPr>
        <p:spPr>
          <a:xfrm>
            <a:off x="3742166" y="367530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369 nm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5FF850-A206-DF4F-A17E-ECFB142FDD89}"/>
              </a:ext>
            </a:extLst>
          </p:cNvPr>
          <p:cNvCxnSpPr/>
          <p:nvPr/>
        </p:nvCxnSpPr>
        <p:spPr>
          <a:xfrm>
            <a:off x="2756282" y="2576757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E5E38B-33DA-0BDD-2FD5-E94A371B0B5B}"/>
              </a:ext>
            </a:extLst>
          </p:cNvPr>
          <p:cNvCxnSpPr/>
          <p:nvPr/>
        </p:nvCxnSpPr>
        <p:spPr>
          <a:xfrm>
            <a:off x="2756282" y="5434257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0C63EA-E7B5-2E81-2A2B-5219FA671CCD}"/>
              </a:ext>
            </a:extLst>
          </p:cNvPr>
          <p:cNvCxnSpPr/>
          <p:nvPr/>
        </p:nvCxnSpPr>
        <p:spPr>
          <a:xfrm>
            <a:off x="2756282" y="2693436"/>
            <a:ext cx="1733122" cy="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45A145-3554-134C-13D6-828A529AB94F}"/>
              </a:ext>
            </a:extLst>
          </p:cNvPr>
          <p:cNvCxnSpPr>
            <a:cxnSpLocks/>
          </p:cNvCxnSpPr>
          <p:nvPr/>
        </p:nvCxnSpPr>
        <p:spPr>
          <a:xfrm flipH="1" flipV="1">
            <a:off x="2480775" y="4862420"/>
            <a:ext cx="298381" cy="557444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3A01C3-C20C-DD2E-E35E-D1D1E7C504EF}"/>
              </a:ext>
            </a:extLst>
          </p:cNvPr>
          <p:cNvCxnSpPr>
            <a:cxnSpLocks/>
          </p:cNvCxnSpPr>
          <p:nvPr/>
        </p:nvCxnSpPr>
        <p:spPr>
          <a:xfrm flipH="1">
            <a:off x="2467709" y="5431207"/>
            <a:ext cx="311447" cy="739924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8D5E6A-F227-A1FD-0575-82574CDDD9D4}"/>
              </a:ext>
            </a:extLst>
          </p:cNvPr>
          <p:cNvCxnSpPr/>
          <p:nvPr/>
        </p:nvCxnSpPr>
        <p:spPr>
          <a:xfrm>
            <a:off x="737990" y="4842378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C978A3-06EC-EF9E-A1E5-3C935881C59F}"/>
              </a:ext>
            </a:extLst>
          </p:cNvPr>
          <p:cNvCxnSpPr/>
          <p:nvPr/>
        </p:nvCxnSpPr>
        <p:spPr>
          <a:xfrm>
            <a:off x="737990" y="6171131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279546-ED7A-F616-6FC1-A90B813CC6BC}"/>
              </a:ext>
            </a:extLst>
          </p:cNvPr>
          <p:cNvSpPr txBox="1"/>
          <p:nvPr/>
        </p:nvSpPr>
        <p:spPr>
          <a:xfrm>
            <a:off x="7648252" y="1235694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[3/2]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A414C35-C79B-DCD6-4134-3A32288CD1F5}"/>
              </a:ext>
            </a:extLst>
          </p:cNvPr>
          <p:cNvCxnSpPr/>
          <p:nvPr/>
        </p:nvCxnSpPr>
        <p:spPr>
          <a:xfrm>
            <a:off x="7422850" y="1767031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C920284-8C6B-82B9-8C13-053BCF36B17F}"/>
              </a:ext>
            </a:extLst>
          </p:cNvPr>
          <p:cNvSpPr txBox="1"/>
          <p:nvPr/>
        </p:nvSpPr>
        <p:spPr>
          <a:xfrm>
            <a:off x="7907136" y="425001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81C8F-6648-1857-70FB-1F2C4CE8F176}"/>
              </a:ext>
            </a:extLst>
          </p:cNvPr>
          <p:cNvCxnSpPr/>
          <p:nvPr/>
        </p:nvCxnSpPr>
        <p:spPr>
          <a:xfrm>
            <a:off x="7375786" y="4248445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30337DC-FF69-3618-BEF8-1CAAAF8EF5E3}"/>
              </a:ext>
            </a:extLst>
          </p:cNvPr>
          <p:cNvSpPr txBox="1"/>
          <p:nvPr/>
        </p:nvSpPr>
        <p:spPr>
          <a:xfrm>
            <a:off x="8240763" y="27682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935 nm</a:t>
            </a:r>
          </a:p>
        </p:txBody>
      </p:sp>
      <p:sp>
        <p:nvSpPr>
          <p:cNvPr id="67" name="Straight Arrow Connector 43">
            <a:extLst>
              <a:ext uri="{FF2B5EF4-FFF2-40B4-BE49-F238E27FC236}">
                <a16:creationId xmlns:a16="http://schemas.microsoft.com/office/drawing/2014/main" id="{1C104D42-CADB-FF6A-771E-BB892BB6C336}"/>
              </a:ext>
            </a:extLst>
          </p:cNvPr>
          <p:cNvSpPr/>
          <p:nvPr/>
        </p:nvSpPr>
        <p:spPr>
          <a:xfrm>
            <a:off x="3742165" y="2576756"/>
            <a:ext cx="4498597" cy="1627565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Straight Arrow Connector 43">
            <a:extLst>
              <a:ext uri="{FF2B5EF4-FFF2-40B4-BE49-F238E27FC236}">
                <a16:creationId xmlns:a16="http://schemas.microsoft.com/office/drawing/2014/main" id="{A0CB45A7-C33B-C196-A282-F563159166D6}"/>
              </a:ext>
            </a:extLst>
          </p:cNvPr>
          <p:cNvSpPr/>
          <p:nvPr/>
        </p:nvSpPr>
        <p:spPr>
          <a:xfrm flipH="1">
            <a:off x="3844593" y="1808734"/>
            <a:ext cx="4378137" cy="3625517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Straight Arrow Connector 43">
            <a:extLst>
              <a:ext uri="{FF2B5EF4-FFF2-40B4-BE49-F238E27FC236}">
                <a16:creationId xmlns:a16="http://schemas.microsoft.com/office/drawing/2014/main" id="{ABCD9296-0290-E41F-B1DD-ADAECAD34571}"/>
              </a:ext>
            </a:extLst>
          </p:cNvPr>
          <p:cNvSpPr/>
          <p:nvPr/>
        </p:nvSpPr>
        <p:spPr>
          <a:xfrm flipH="1">
            <a:off x="3582386" y="2576757"/>
            <a:ext cx="3215" cy="2846074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0E61B1C1-E3FA-B0F0-87C2-5BE4C7541E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2732" y="1767030"/>
            <a:ext cx="0" cy="2448353"/>
          </a:xfrm>
          <a:prstGeom prst="line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B6C245FB-5164-5F76-BDFE-D6755998E7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4135" y="2693436"/>
            <a:ext cx="0" cy="2729478"/>
          </a:xfrm>
          <a:prstGeom prst="line">
            <a:avLst/>
          </a:prstGeom>
          <a:ln w="25400">
            <a:solidFill>
              <a:srgbClr val="6D35FF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8DB28-D1B4-6735-5E41-2BB7994B53EB}"/>
              </a:ext>
            </a:extLst>
          </p:cNvPr>
          <p:cNvSpPr/>
          <p:nvPr/>
        </p:nvSpPr>
        <p:spPr>
          <a:xfrm>
            <a:off x="6335742" y="5532304"/>
            <a:ext cx="5546331" cy="665939"/>
          </a:xfrm>
          <a:prstGeom prst="roundRect">
            <a:avLst/>
          </a:prstGeom>
          <a:solidFill>
            <a:srgbClr val="0432FF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Atomic Clock</a:t>
            </a:r>
          </a:p>
        </p:txBody>
      </p:sp>
      <p:sp>
        <p:nvSpPr>
          <p:cNvPr id="7" name="Line 21">
            <a:extLst>
              <a:ext uri="{FF2B5EF4-FFF2-40B4-BE49-F238E27FC236}">
                <a16:creationId xmlns:a16="http://schemas.microsoft.com/office/drawing/2014/main" id="{C7C73EBC-B126-F053-49C2-E58EDC98F3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24303" y="3545011"/>
            <a:ext cx="8712920" cy="2626117"/>
          </a:xfrm>
          <a:prstGeom prst="line">
            <a:avLst/>
          </a:prstGeom>
          <a:ln w="25400">
            <a:solidFill>
              <a:srgbClr val="0432FF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06D8C6-7451-F294-CCCE-2345AD7C923C}"/>
              </a:ext>
            </a:extLst>
          </p:cNvPr>
          <p:cNvGrpSpPr/>
          <p:nvPr/>
        </p:nvGrpSpPr>
        <p:grpSpPr>
          <a:xfrm>
            <a:off x="9108905" y="3092044"/>
            <a:ext cx="2132543" cy="2245104"/>
            <a:chOff x="9108905" y="3092044"/>
            <a:chExt cx="2132543" cy="22451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FC7207-FEC3-DB2C-65DB-CD94BE217C27}"/>
                </a:ext>
              </a:extLst>
            </p:cNvPr>
            <p:cNvSpPr txBox="1"/>
            <p:nvPr/>
          </p:nvSpPr>
          <p:spPr>
            <a:xfrm>
              <a:off x="9931778" y="4875483"/>
              <a:ext cx="848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F=1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5F67A3-4E72-F5E3-276C-04714E941B24}"/>
                </a:ext>
              </a:extLst>
            </p:cNvPr>
            <p:cNvSpPr txBox="1"/>
            <p:nvPr/>
          </p:nvSpPr>
          <p:spPr>
            <a:xfrm>
              <a:off x="9911989" y="3092044"/>
              <a:ext cx="887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F=2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1093E3-D90C-229D-FA2E-EAC9C4363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8908" y="3533667"/>
              <a:ext cx="452059" cy="714778"/>
            </a:xfrm>
            <a:prstGeom prst="line">
              <a:avLst/>
            </a:prstGeom>
            <a:ln w="2540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2CA14A5-A67C-C34D-2F34-58A04DB983ED}"/>
                </a:ext>
              </a:extLst>
            </p:cNvPr>
            <p:cNvCxnSpPr>
              <a:cxnSpLocks/>
            </p:cNvCxnSpPr>
            <p:nvPr/>
          </p:nvCxnSpPr>
          <p:spPr>
            <a:xfrm>
              <a:off x="9108905" y="4248445"/>
              <a:ext cx="399421" cy="627038"/>
            </a:xfrm>
            <a:prstGeom prst="line">
              <a:avLst/>
            </a:prstGeom>
            <a:ln w="2540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BC0936-187E-A527-C711-8B2B1E9BCF4F}"/>
                </a:ext>
              </a:extLst>
            </p:cNvPr>
            <p:cNvCxnSpPr/>
            <p:nvPr/>
          </p:nvCxnSpPr>
          <p:spPr>
            <a:xfrm>
              <a:off x="9508326" y="3533667"/>
              <a:ext cx="1733122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C73FB85-8C4A-7FA7-D669-27F038BFF7BE}"/>
                </a:ext>
              </a:extLst>
            </p:cNvPr>
            <p:cNvCxnSpPr/>
            <p:nvPr/>
          </p:nvCxnSpPr>
          <p:spPr>
            <a:xfrm>
              <a:off x="9508326" y="4862420"/>
              <a:ext cx="1733122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D8A101B-24CA-3ED4-FA0F-39BC24A0A3E5}"/>
              </a:ext>
            </a:extLst>
          </p:cNvPr>
          <p:cNvSpPr txBox="1"/>
          <p:nvPr/>
        </p:nvSpPr>
        <p:spPr>
          <a:xfrm>
            <a:off x="5848405" y="488327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435 nm</a:t>
            </a: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00F7958F-3E92-7E7C-6A64-E29C763AF8E7}"/>
              </a:ext>
            </a:extLst>
          </p:cNvPr>
          <p:cNvSpPr txBox="1"/>
          <p:nvPr/>
        </p:nvSpPr>
        <p:spPr>
          <a:xfrm>
            <a:off x="9108905" y="1828972"/>
            <a:ext cx="2553735" cy="1328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B0F0"/>
                </a:solidFill>
              </a:defRP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Narrow transition @ Optical frequency</a:t>
            </a:r>
          </a:p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B0F0"/>
                </a:solidFill>
              </a:defRPr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ν</a:t>
            </a:r>
            <a:r>
              <a:rPr kumimoji="0" sz="2000" b="0" i="0" u="none" strike="noStrike" kern="0" cap="none" spc="0" normalizeH="0" baseline="-2500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= 688 THz</a:t>
            </a:r>
          </a:p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B0F0"/>
                </a:solidFill>
              </a:defRPr>
            </a:pP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Δν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= 3 Hz</a:t>
            </a:r>
          </a:p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B0F0"/>
                </a:solidFill>
              </a:defRPr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 = 2 x 10</a:t>
            </a:r>
            <a:r>
              <a:rPr kumimoji="0" sz="2000" b="0" i="0" u="none" strike="noStrike" kern="0" cap="none" spc="0" normalizeH="0" baseline="3000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DFFDA73-3A74-083B-2756-0979098C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Trapping Essential #2: Light Delivery (for </a:t>
            </a:r>
            <a:r>
              <a:rPr lang="en-US" baseline="30000" dirty="0"/>
              <a:t>171</a:t>
            </a:r>
            <a:r>
              <a:rPr lang="en-US" dirty="0"/>
              <a:t>Yb+)</a:t>
            </a:r>
          </a:p>
        </p:txBody>
      </p:sp>
    </p:spTree>
    <p:extLst>
      <p:ext uri="{BB962C8B-B14F-4D97-AF65-F5344CB8AC3E}">
        <p14:creationId xmlns:p14="http://schemas.microsoft.com/office/powerpoint/2010/main" val="2832754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7A2FC62-5986-7937-B880-EE1B2CC2FD3F}"/>
              </a:ext>
            </a:extLst>
          </p:cNvPr>
          <p:cNvSpPr txBox="1"/>
          <p:nvPr/>
        </p:nvSpPr>
        <p:spPr>
          <a:xfrm>
            <a:off x="1161442" y="6184194"/>
            <a:ext cx="84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F=0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9A59D-3AA4-4ED2-E0F4-9124C65C04A7}"/>
              </a:ext>
            </a:extLst>
          </p:cNvPr>
          <p:cNvSpPr txBox="1"/>
          <p:nvPr/>
        </p:nvSpPr>
        <p:spPr>
          <a:xfrm>
            <a:off x="1141653" y="4400755"/>
            <a:ext cx="88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F=1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26CF3-D7FB-4F56-71F0-840137C3873A}"/>
              </a:ext>
            </a:extLst>
          </p:cNvPr>
          <p:cNvSpPr txBox="1"/>
          <p:nvPr/>
        </p:nvSpPr>
        <p:spPr>
          <a:xfrm>
            <a:off x="3163139" y="5435138"/>
            <a:ext cx="808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1DDB6-97C7-209B-CFE0-891CBB29B51E}"/>
              </a:ext>
            </a:extLst>
          </p:cNvPr>
          <p:cNvSpPr txBox="1"/>
          <p:nvPr/>
        </p:nvSpPr>
        <p:spPr>
          <a:xfrm>
            <a:off x="3172275" y="2009412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4F427-1326-6BA4-82A7-FD83B66AD8A5}"/>
              </a:ext>
            </a:extLst>
          </p:cNvPr>
          <p:cNvSpPr txBox="1"/>
          <p:nvPr/>
        </p:nvSpPr>
        <p:spPr>
          <a:xfrm>
            <a:off x="3742166" y="367530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369 nm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5FF850-A206-DF4F-A17E-ECFB142FDD89}"/>
              </a:ext>
            </a:extLst>
          </p:cNvPr>
          <p:cNvCxnSpPr/>
          <p:nvPr/>
        </p:nvCxnSpPr>
        <p:spPr>
          <a:xfrm>
            <a:off x="2756282" y="2576757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E5E38B-33DA-0BDD-2FD5-E94A371B0B5B}"/>
              </a:ext>
            </a:extLst>
          </p:cNvPr>
          <p:cNvCxnSpPr/>
          <p:nvPr/>
        </p:nvCxnSpPr>
        <p:spPr>
          <a:xfrm>
            <a:off x="2756282" y="5434257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0C63EA-E7B5-2E81-2A2B-5219FA671CCD}"/>
              </a:ext>
            </a:extLst>
          </p:cNvPr>
          <p:cNvCxnSpPr/>
          <p:nvPr/>
        </p:nvCxnSpPr>
        <p:spPr>
          <a:xfrm>
            <a:off x="2756282" y="2693436"/>
            <a:ext cx="1733122" cy="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45A145-3554-134C-13D6-828A529AB94F}"/>
              </a:ext>
            </a:extLst>
          </p:cNvPr>
          <p:cNvCxnSpPr>
            <a:cxnSpLocks/>
          </p:cNvCxnSpPr>
          <p:nvPr/>
        </p:nvCxnSpPr>
        <p:spPr>
          <a:xfrm flipH="1" flipV="1">
            <a:off x="2480775" y="4862420"/>
            <a:ext cx="298381" cy="557444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3A01C3-C20C-DD2E-E35E-D1D1E7C504EF}"/>
              </a:ext>
            </a:extLst>
          </p:cNvPr>
          <p:cNvCxnSpPr>
            <a:cxnSpLocks/>
          </p:cNvCxnSpPr>
          <p:nvPr/>
        </p:nvCxnSpPr>
        <p:spPr>
          <a:xfrm flipH="1">
            <a:off x="2467709" y="5431207"/>
            <a:ext cx="311447" cy="739924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8D5E6A-F227-A1FD-0575-82574CDDD9D4}"/>
              </a:ext>
            </a:extLst>
          </p:cNvPr>
          <p:cNvCxnSpPr/>
          <p:nvPr/>
        </p:nvCxnSpPr>
        <p:spPr>
          <a:xfrm>
            <a:off x="737990" y="4842378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C978A3-06EC-EF9E-A1E5-3C935881C59F}"/>
              </a:ext>
            </a:extLst>
          </p:cNvPr>
          <p:cNvCxnSpPr/>
          <p:nvPr/>
        </p:nvCxnSpPr>
        <p:spPr>
          <a:xfrm>
            <a:off x="737990" y="6171131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279546-ED7A-F616-6FC1-A90B813CC6BC}"/>
              </a:ext>
            </a:extLst>
          </p:cNvPr>
          <p:cNvSpPr txBox="1"/>
          <p:nvPr/>
        </p:nvSpPr>
        <p:spPr>
          <a:xfrm>
            <a:off x="7648252" y="1235694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[3/2]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A414C35-C79B-DCD6-4134-3A32288CD1F5}"/>
              </a:ext>
            </a:extLst>
          </p:cNvPr>
          <p:cNvCxnSpPr/>
          <p:nvPr/>
        </p:nvCxnSpPr>
        <p:spPr>
          <a:xfrm>
            <a:off x="7422850" y="1767031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C920284-8C6B-82B9-8C13-053BCF36B17F}"/>
              </a:ext>
            </a:extLst>
          </p:cNvPr>
          <p:cNvSpPr txBox="1"/>
          <p:nvPr/>
        </p:nvSpPr>
        <p:spPr>
          <a:xfrm>
            <a:off x="7907136" y="4250015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kumimoji="0" lang="en-US" sz="2800" b="0" i="0" u="none" strike="noStrike" kern="0" cap="none" spc="0" normalizeH="0" baseline="-2500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3/2</a:t>
            </a:r>
            <a:endParaRPr kumimoji="0" lang="en-US" sz="2800" b="0" i="0" u="none" strike="noStrike" kern="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F81C8F-6648-1857-70FB-1F2C4CE8F176}"/>
              </a:ext>
            </a:extLst>
          </p:cNvPr>
          <p:cNvCxnSpPr/>
          <p:nvPr/>
        </p:nvCxnSpPr>
        <p:spPr>
          <a:xfrm>
            <a:off x="7375786" y="4248445"/>
            <a:ext cx="1733122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30337DC-FF69-3618-BEF8-1CAAAF8EF5E3}"/>
              </a:ext>
            </a:extLst>
          </p:cNvPr>
          <p:cNvSpPr txBox="1"/>
          <p:nvPr/>
        </p:nvSpPr>
        <p:spPr>
          <a:xfrm>
            <a:off x="8240763" y="2768227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935 nm</a:t>
            </a:r>
          </a:p>
        </p:txBody>
      </p:sp>
      <p:sp>
        <p:nvSpPr>
          <p:cNvPr id="67" name="Straight Arrow Connector 43">
            <a:extLst>
              <a:ext uri="{FF2B5EF4-FFF2-40B4-BE49-F238E27FC236}">
                <a16:creationId xmlns:a16="http://schemas.microsoft.com/office/drawing/2014/main" id="{1C104D42-CADB-FF6A-771E-BB892BB6C336}"/>
              </a:ext>
            </a:extLst>
          </p:cNvPr>
          <p:cNvSpPr/>
          <p:nvPr/>
        </p:nvSpPr>
        <p:spPr>
          <a:xfrm>
            <a:off x="3742165" y="2576756"/>
            <a:ext cx="4498597" cy="1627565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Straight Arrow Connector 43">
            <a:extLst>
              <a:ext uri="{FF2B5EF4-FFF2-40B4-BE49-F238E27FC236}">
                <a16:creationId xmlns:a16="http://schemas.microsoft.com/office/drawing/2014/main" id="{A0CB45A7-C33B-C196-A282-F563159166D6}"/>
              </a:ext>
            </a:extLst>
          </p:cNvPr>
          <p:cNvSpPr/>
          <p:nvPr/>
        </p:nvSpPr>
        <p:spPr>
          <a:xfrm flipH="1">
            <a:off x="3844593" y="1808734"/>
            <a:ext cx="4378137" cy="3625517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Straight Arrow Connector 43">
            <a:extLst>
              <a:ext uri="{FF2B5EF4-FFF2-40B4-BE49-F238E27FC236}">
                <a16:creationId xmlns:a16="http://schemas.microsoft.com/office/drawing/2014/main" id="{ABCD9296-0290-E41F-B1DD-ADAECAD34571}"/>
              </a:ext>
            </a:extLst>
          </p:cNvPr>
          <p:cNvSpPr/>
          <p:nvPr/>
        </p:nvSpPr>
        <p:spPr>
          <a:xfrm flipH="1">
            <a:off x="3582386" y="2576757"/>
            <a:ext cx="3215" cy="2846074"/>
          </a:xfrm>
          <a:prstGeom prst="line">
            <a:avLst/>
          </a:prstGeom>
          <a:noFill/>
          <a:ln w="31750" cap="flat">
            <a:solidFill>
              <a:srgbClr val="9E9E9E"/>
            </a:solidFill>
            <a:prstDash val="sysDot"/>
            <a:round/>
            <a:tailEnd type="triangle" w="lg" len="lg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6C8CB7-96AA-A905-2471-F93E2FBB6279}"/>
              </a:ext>
            </a:extLst>
          </p:cNvPr>
          <p:cNvSpPr/>
          <p:nvPr/>
        </p:nvSpPr>
        <p:spPr>
          <a:xfrm>
            <a:off x="367035" y="1068164"/>
            <a:ext cx="5546331" cy="665939"/>
          </a:xfrm>
          <a:prstGeom prst="roundRect">
            <a:avLst/>
          </a:prstGeom>
          <a:solidFill>
            <a:srgbClr val="A646FF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Quantum Computing</a:t>
            </a:r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0E61B1C1-E3FA-B0F0-87C2-5BE4C7541E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2732" y="1767030"/>
            <a:ext cx="0" cy="2448353"/>
          </a:xfrm>
          <a:prstGeom prst="line">
            <a:avLst/>
          </a:prstGeom>
          <a:ln w="25400">
            <a:solidFill>
              <a:srgbClr val="FF0000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B6C245FB-5164-5F76-BDFE-D6755998E7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24135" y="2693436"/>
            <a:ext cx="0" cy="2729478"/>
          </a:xfrm>
          <a:prstGeom prst="line">
            <a:avLst/>
          </a:prstGeom>
          <a:ln w="25400">
            <a:solidFill>
              <a:srgbClr val="6D35FF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042D11D1-3BD9-A497-66A7-58383CF143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1442" y="1966338"/>
            <a:ext cx="0" cy="4204793"/>
          </a:xfrm>
          <a:prstGeom prst="line">
            <a:avLst/>
          </a:prstGeom>
          <a:ln w="25400">
            <a:solidFill>
              <a:srgbClr val="A646FF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sp>
        <p:nvSpPr>
          <p:cNvPr id="24" name="Line 21">
            <a:extLst>
              <a:ext uri="{FF2B5EF4-FFF2-40B4-BE49-F238E27FC236}">
                <a16:creationId xmlns:a16="http://schemas.microsoft.com/office/drawing/2014/main" id="{03D315AF-BF5D-A406-16FC-5505426216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0004" y="1966338"/>
            <a:ext cx="3214" cy="2876040"/>
          </a:xfrm>
          <a:prstGeom prst="line">
            <a:avLst/>
          </a:prstGeom>
          <a:ln w="25400">
            <a:solidFill>
              <a:srgbClr val="A646FF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3ABF21-5145-EAB8-1BB1-F59E7188B5AE}"/>
              </a:ext>
            </a:extLst>
          </p:cNvPr>
          <p:cNvCxnSpPr/>
          <p:nvPr/>
        </p:nvCxnSpPr>
        <p:spPr>
          <a:xfrm>
            <a:off x="836872" y="1966338"/>
            <a:ext cx="1733122" cy="0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4045DA-2BFE-5A45-4962-D37637CFA987}"/>
              </a:ext>
            </a:extLst>
          </p:cNvPr>
          <p:cNvSpPr txBox="1"/>
          <p:nvPr/>
        </p:nvSpPr>
        <p:spPr>
          <a:xfrm>
            <a:off x="965381" y="2885470"/>
            <a:ext cx="1371600" cy="688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355 </a:t>
            </a:r>
          </a:p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B855D-CEFC-4410-867F-2B020A9FDA6F}"/>
              </a:ext>
            </a:extLst>
          </p:cNvPr>
          <p:cNvSpPr txBox="1"/>
          <p:nvPr/>
        </p:nvSpPr>
        <p:spPr>
          <a:xfrm>
            <a:off x="2860766" y="6296297"/>
            <a:ext cx="36734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A646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Extremely long lived excited state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14114AE-6A79-C041-59B2-9F3A698DC48E}"/>
              </a:ext>
            </a:extLst>
          </p:cNvPr>
          <p:cNvSpPr/>
          <p:nvPr/>
        </p:nvSpPr>
        <p:spPr>
          <a:xfrm>
            <a:off x="1489015" y="5029200"/>
            <a:ext cx="1345625" cy="1423851"/>
          </a:xfrm>
          <a:custGeom>
            <a:avLst/>
            <a:gdLst>
              <a:gd name="connsiteX0" fmla="*/ 1345625 w 1345625"/>
              <a:gd name="connsiteY0" fmla="*/ 1423851 h 1423851"/>
              <a:gd name="connsiteX1" fmla="*/ 222219 w 1345625"/>
              <a:gd name="connsiteY1" fmla="*/ 744583 h 1423851"/>
              <a:gd name="connsiteX2" fmla="*/ 151 w 1345625"/>
              <a:gd name="connsiteY2" fmla="*/ 0 h 142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625" h="1423851" extrusionOk="0">
                <a:moveTo>
                  <a:pt x="1345625" y="1423851"/>
                </a:moveTo>
                <a:cubicBezTo>
                  <a:pt x="847140" y="1172705"/>
                  <a:pt x="394717" y="1001313"/>
                  <a:pt x="222219" y="744583"/>
                </a:cubicBezTo>
                <a:cubicBezTo>
                  <a:pt x="47507" y="517703"/>
                  <a:pt x="-39035" y="254848"/>
                  <a:pt x="151" y="0"/>
                </a:cubicBezTo>
              </a:path>
            </a:pathLst>
          </a:custGeom>
          <a:noFill/>
          <a:ln w="15875" cap="flat">
            <a:solidFill>
              <a:schemeClr val="tx1">
                <a:lumMod val="60000"/>
                <a:lumOff val="40000"/>
              </a:schemeClr>
            </a:solidFill>
            <a:prstDash val="solid"/>
            <a:round/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345625 w 1345625"/>
                      <a:gd name="connsiteY0" fmla="*/ 1423851 h 1423851"/>
                      <a:gd name="connsiteX1" fmla="*/ 222219 w 1345625"/>
                      <a:gd name="connsiteY1" fmla="*/ 744583 h 1423851"/>
                      <a:gd name="connsiteX2" fmla="*/ 151 w 1345625"/>
                      <a:gd name="connsiteY2" fmla="*/ 0 h 142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5625" h="1423851">
                        <a:moveTo>
                          <a:pt x="1345625" y="1423851"/>
                        </a:moveTo>
                        <a:cubicBezTo>
                          <a:pt x="896045" y="1202871"/>
                          <a:pt x="446465" y="981891"/>
                          <a:pt x="222219" y="744583"/>
                        </a:cubicBezTo>
                        <a:cubicBezTo>
                          <a:pt x="-2027" y="507275"/>
                          <a:pt x="-938" y="253637"/>
                          <a:pt x="151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8DB28-D1B4-6735-5E41-2BB7994B53EB}"/>
              </a:ext>
            </a:extLst>
          </p:cNvPr>
          <p:cNvSpPr/>
          <p:nvPr/>
        </p:nvSpPr>
        <p:spPr>
          <a:xfrm>
            <a:off x="6335742" y="5532304"/>
            <a:ext cx="5546331" cy="665939"/>
          </a:xfrm>
          <a:prstGeom prst="roundRect">
            <a:avLst/>
          </a:prstGeom>
          <a:solidFill>
            <a:srgbClr val="0432FF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Atomic Clock</a:t>
            </a:r>
          </a:p>
        </p:txBody>
      </p:sp>
      <p:sp>
        <p:nvSpPr>
          <p:cNvPr id="7" name="Line 21">
            <a:extLst>
              <a:ext uri="{FF2B5EF4-FFF2-40B4-BE49-F238E27FC236}">
                <a16:creationId xmlns:a16="http://schemas.microsoft.com/office/drawing/2014/main" id="{C7C73EBC-B126-F053-49C2-E58EDC98F3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24303" y="3545011"/>
            <a:ext cx="8712920" cy="2626117"/>
          </a:xfrm>
          <a:prstGeom prst="line">
            <a:avLst/>
          </a:prstGeom>
          <a:ln w="25400">
            <a:solidFill>
              <a:srgbClr val="0432FF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06D8C6-7451-F294-CCCE-2345AD7C923C}"/>
              </a:ext>
            </a:extLst>
          </p:cNvPr>
          <p:cNvGrpSpPr/>
          <p:nvPr/>
        </p:nvGrpSpPr>
        <p:grpSpPr>
          <a:xfrm>
            <a:off x="9108905" y="3092044"/>
            <a:ext cx="2132543" cy="2245104"/>
            <a:chOff x="9108905" y="3092044"/>
            <a:chExt cx="2132543" cy="22451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FC7207-FEC3-DB2C-65DB-CD94BE217C27}"/>
                </a:ext>
              </a:extLst>
            </p:cNvPr>
            <p:cNvSpPr txBox="1"/>
            <p:nvPr/>
          </p:nvSpPr>
          <p:spPr>
            <a:xfrm>
              <a:off x="9931778" y="4875483"/>
              <a:ext cx="848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F=1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5F67A3-4E72-F5E3-276C-04714E941B24}"/>
                </a:ext>
              </a:extLst>
            </p:cNvPr>
            <p:cNvSpPr txBox="1"/>
            <p:nvPr/>
          </p:nvSpPr>
          <p:spPr>
            <a:xfrm>
              <a:off x="9911989" y="3092044"/>
              <a:ext cx="887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F=2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1093E3-D90C-229D-FA2E-EAC9C4363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8908" y="3533667"/>
              <a:ext cx="452059" cy="714778"/>
            </a:xfrm>
            <a:prstGeom prst="line">
              <a:avLst/>
            </a:prstGeom>
            <a:ln w="2540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2CA14A5-A67C-C34D-2F34-58A04DB983ED}"/>
                </a:ext>
              </a:extLst>
            </p:cNvPr>
            <p:cNvCxnSpPr>
              <a:cxnSpLocks/>
            </p:cNvCxnSpPr>
            <p:nvPr/>
          </p:nvCxnSpPr>
          <p:spPr>
            <a:xfrm>
              <a:off x="9108905" y="4248445"/>
              <a:ext cx="399421" cy="627038"/>
            </a:xfrm>
            <a:prstGeom prst="line">
              <a:avLst/>
            </a:prstGeom>
            <a:ln w="2540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BC0936-187E-A527-C711-8B2B1E9BCF4F}"/>
                </a:ext>
              </a:extLst>
            </p:cNvPr>
            <p:cNvCxnSpPr/>
            <p:nvPr/>
          </p:nvCxnSpPr>
          <p:spPr>
            <a:xfrm>
              <a:off x="9508326" y="3533667"/>
              <a:ext cx="1733122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C73FB85-8C4A-7FA7-D669-27F038BFF7BE}"/>
                </a:ext>
              </a:extLst>
            </p:cNvPr>
            <p:cNvCxnSpPr/>
            <p:nvPr/>
          </p:nvCxnSpPr>
          <p:spPr>
            <a:xfrm>
              <a:off x="9508326" y="4862420"/>
              <a:ext cx="1733122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D8A101B-24CA-3ED4-FA0F-39BC24A0A3E5}"/>
              </a:ext>
            </a:extLst>
          </p:cNvPr>
          <p:cNvSpPr txBox="1"/>
          <p:nvPr/>
        </p:nvSpPr>
        <p:spPr>
          <a:xfrm>
            <a:off x="5848405" y="488327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435 nm</a:t>
            </a: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00F7958F-3E92-7E7C-6A64-E29C763AF8E7}"/>
              </a:ext>
            </a:extLst>
          </p:cNvPr>
          <p:cNvSpPr txBox="1"/>
          <p:nvPr/>
        </p:nvSpPr>
        <p:spPr>
          <a:xfrm>
            <a:off x="9108905" y="1828972"/>
            <a:ext cx="2553735" cy="1328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B0F0"/>
                </a:solidFill>
              </a:defRP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Narrow transition @ Optical frequency</a:t>
            </a:r>
          </a:p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B0F0"/>
                </a:solidFill>
              </a:defRPr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ν</a:t>
            </a:r>
            <a:r>
              <a:rPr kumimoji="0" sz="2000" b="0" i="0" u="none" strike="noStrike" kern="0" cap="none" spc="0" normalizeH="0" baseline="-2500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= 688 THz</a:t>
            </a:r>
          </a:p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B0F0"/>
                </a:solidFill>
              </a:defRPr>
            </a:pP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Δν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= 3 Hz</a:t>
            </a:r>
          </a:p>
          <a:p>
            <a:pPr marL="0" marR="0" lvl="0" indent="0" algn="ctr" defTabSz="457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B0F0"/>
                </a:solidFill>
              </a:defRPr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 = 2 x 10</a:t>
            </a:r>
            <a:r>
              <a:rPr kumimoji="0" sz="2000" b="0" i="0" u="none" strike="noStrike" kern="0" cap="none" spc="0" normalizeH="0" baseline="3000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56BC17F-63F4-14F8-AD55-99D62576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Trapping Essential #2: Light Delivery (for </a:t>
            </a:r>
            <a:r>
              <a:rPr lang="en-US" baseline="30000" dirty="0"/>
              <a:t>171</a:t>
            </a:r>
            <a:r>
              <a:rPr lang="en-US" dirty="0"/>
              <a:t>Yb+)</a:t>
            </a:r>
          </a:p>
        </p:txBody>
      </p:sp>
    </p:spTree>
    <p:extLst>
      <p:ext uri="{BB962C8B-B14F-4D97-AF65-F5344CB8AC3E}">
        <p14:creationId xmlns:p14="http://schemas.microsoft.com/office/powerpoint/2010/main" val="316450752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E6CCED-18B1-6341-B10D-BF269F18C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" t="29848"/>
          <a:stretch/>
        </p:blipFill>
        <p:spPr bwMode="auto">
          <a:xfrm>
            <a:off x="0" y="700390"/>
            <a:ext cx="12192000" cy="615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6A87E-E7C0-0049-A9E0-9090F8F4E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8431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6B149FD-26F7-3645-B4E7-BA8B8CC5EEA8}" type="slidenum">
              <a:rPr lang="en-US" smtClean="0"/>
              <a:pPr algn="ctr"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93471E-4006-6947-8DA2-9923DFD2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elements of a trapped ion quantum computer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86A57-42FE-184F-B6AE-0118F2BD7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" t="21869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15E738-5FAE-3346-A17F-4A36A94AC68C}"/>
              </a:ext>
            </a:extLst>
          </p:cNvPr>
          <p:cNvSpPr txBox="1"/>
          <p:nvPr/>
        </p:nvSpPr>
        <p:spPr>
          <a:xfrm>
            <a:off x="8140124" y="1185"/>
            <a:ext cx="4051876" cy="369330"/>
          </a:xfrm>
          <a:prstGeom prst="rect">
            <a:avLst/>
          </a:prstGeom>
          <a:solidFill>
            <a:schemeClr val="lt1">
              <a:alpha val="7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C3C3C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University of Oxford Trapped Ion Lab</a:t>
            </a:r>
          </a:p>
        </p:txBody>
      </p:sp>
    </p:spTree>
    <p:extLst>
      <p:ext uri="{BB962C8B-B14F-4D97-AF65-F5344CB8AC3E}">
        <p14:creationId xmlns:p14="http://schemas.microsoft.com/office/powerpoint/2010/main" val="424287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4E9CB31-3AC3-7B99-C947-66B033621C07}"/>
              </a:ext>
            </a:extLst>
          </p:cNvPr>
          <p:cNvSpPr/>
          <p:nvPr/>
        </p:nvSpPr>
        <p:spPr>
          <a:xfrm>
            <a:off x="4310164" y="6274675"/>
            <a:ext cx="3716505" cy="464361"/>
          </a:xfrm>
          <a:prstGeom prst="roundRect">
            <a:avLst/>
          </a:prstGeom>
          <a:solidFill>
            <a:srgbClr val="7D0D7C">
              <a:alpha val="25098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44CD716-AE3B-80CC-41C8-68781460E9D3}"/>
              </a:ext>
            </a:extLst>
          </p:cNvPr>
          <p:cNvSpPr/>
          <p:nvPr/>
        </p:nvSpPr>
        <p:spPr>
          <a:xfrm>
            <a:off x="318859" y="2221796"/>
            <a:ext cx="3716505" cy="1115468"/>
          </a:xfrm>
          <a:prstGeom prst="roundRect">
            <a:avLst/>
          </a:prstGeom>
          <a:solidFill>
            <a:srgbClr val="7D0D7C">
              <a:alpha val="25098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sym typeface="Open San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661DEB-AFB5-94BB-E65D-781A7E7047E4}"/>
              </a:ext>
            </a:extLst>
          </p:cNvPr>
          <p:cNvSpPr/>
          <p:nvPr/>
        </p:nvSpPr>
        <p:spPr>
          <a:xfrm>
            <a:off x="325821" y="1023083"/>
            <a:ext cx="3716505" cy="9244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Quantum Sensing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950D86-688A-116A-569A-45E78281C992}"/>
              </a:ext>
            </a:extLst>
          </p:cNvPr>
          <p:cNvSpPr/>
          <p:nvPr/>
        </p:nvSpPr>
        <p:spPr>
          <a:xfrm>
            <a:off x="8149676" y="1023083"/>
            <a:ext cx="3716505" cy="9244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Quantum Communication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3858112-CBCA-9FC7-6AC7-2847F263EE79}"/>
              </a:ext>
            </a:extLst>
          </p:cNvPr>
          <p:cNvSpPr/>
          <p:nvPr/>
        </p:nvSpPr>
        <p:spPr>
          <a:xfrm>
            <a:off x="4237749" y="1016176"/>
            <a:ext cx="3716505" cy="9244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Quantum Computing</a:t>
            </a:r>
          </a:p>
        </p:txBody>
      </p:sp>
      <p:pic>
        <p:nvPicPr>
          <p:cNvPr id="8" name="Picture 2" descr="Free Clock Clip Art Pictures - Clipartix">
            <a:extLst>
              <a:ext uri="{FF2B5EF4-FFF2-40B4-BE49-F238E27FC236}">
                <a16:creationId xmlns:a16="http://schemas.microsoft.com/office/drawing/2014/main" id="{325A3638-3FB2-BB2D-435C-1B6A77C5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6" y="2327503"/>
            <a:ext cx="953267" cy="9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agnet Clipart, HD Png Download - kindpng">
            <a:extLst>
              <a:ext uri="{FF2B5EF4-FFF2-40B4-BE49-F238E27FC236}">
                <a16:creationId xmlns:a16="http://schemas.microsoft.com/office/drawing/2014/main" id="{508718EB-5F17-3B20-1AA3-4D913D22C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44" y="3338084"/>
            <a:ext cx="985270" cy="9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123 Newton Gravity Illustrations &amp;amp; Clip Art - iStock">
            <a:extLst>
              <a:ext uri="{FF2B5EF4-FFF2-40B4-BE49-F238E27FC236}">
                <a16:creationId xmlns:a16="http://schemas.microsoft.com/office/drawing/2014/main" id="{8EB7CD8F-CD13-1CD4-2A4E-BA7BCFB3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22" y="4350811"/>
            <a:ext cx="1066106" cy="126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eneric GPS Navigation Device Stock Vector - Illustration of drive,  itinerary: 24278907">
            <a:extLst>
              <a:ext uri="{FF2B5EF4-FFF2-40B4-BE49-F238E27FC236}">
                <a16:creationId xmlns:a16="http://schemas.microsoft.com/office/drawing/2014/main" id="{19A904FD-8D84-278E-6BA6-C7AE9D37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93" y="5676066"/>
            <a:ext cx="1220012" cy="97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SMS Messaging API | Twilio">
            <a:extLst>
              <a:ext uri="{FF2B5EF4-FFF2-40B4-BE49-F238E27FC236}">
                <a16:creationId xmlns:a16="http://schemas.microsoft.com/office/drawing/2014/main" id="{4F02E4A1-AA3F-DB7D-88D4-B0A9DB6BF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670" y="4178709"/>
            <a:ext cx="2899189" cy="237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ta computer code technology matrix bin... | Stock Video | Pond5">
            <a:extLst>
              <a:ext uri="{FF2B5EF4-FFF2-40B4-BE49-F238E27FC236}">
                <a16:creationId xmlns:a16="http://schemas.microsoft.com/office/drawing/2014/main" id="{80ED76DF-0937-BDDD-F7B4-AA1EE87B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468" y="2407558"/>
            <a:ext cx="3648007" cy="20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63F133-CAE8-A738-4F39-BF2D5993F417}"/>
              </a:ext>
            </a:extLst>
          </p:cNvPr>
          <p:cNvSpPr txBox="1"/>
          <p:nvPr/>
        </p:nvSpPr>
        <p:spPr>
          <a:xfrm>
            <a:off x="1596237" y="2480972"/>
            <a:ext cx="19518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Time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Atomic Clocks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255B3-BCEA-5D63-0B01-5B90D1FD3E24}"/>
              </a:ext>
            </a:extLst>
          </p:cNvPr>
          <p:cNvSpPr txBox="1"/>
          <p:nvPr/>
        </p:nvSpPr>
        <p:spPr>
          <a:xfrm>
            <a:off x="1596237" y="3492626"/>
            <a:ext cx="214096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Magnetic Fields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Magnetometers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1BD4D-496E-066F-8A9E-D92461EDA55F}"/>
              </a:ext>
            </a:extLst>
          </p:cNvPr>
          <p:cNvSpPr txBox="1"/>
          <p:nvPr/>
        </p:nvSpPr>
        <p:spPr>
          <a:xfrm>
            <a:off x="1596237" y="4661618"/>
            <a:ext cx="214738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Gravitational Fields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Gravimeters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B55D2-CC59-5EF7-73E2-40E40C3F1C61}"/>
              </a:ext>
            </a:extLst>
          </p:cNvPr>
          <p:cNvSpPr txBox="1"/>
          <p:nvPr/>
        </p:nvSpPr>
        <p:spPr>
          <a:xfrm>
            <a:off x="1596237" y="5841393"/>
            <a:ext cx="243912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Accelerations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Inertial Navigation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5D9CB8-F229-6467-0FAA-657A3DFDF218}"/>
              </a:ext>
            </a:extLst>
          </p:cNvPr>
          <p:cNvSpPr txBox="1"/>
          <p:nvPr/>
        </p:nvSpPr>
        <p:spPr>
          <a:xfrm>
            <a:off x="4310164" y="4562588"/>
            <a:ext cx="3660615" cy="2169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Algorithms</a:t>
            </a:r>
          </a:p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Benchmarking</a:t>
            </a:r>
          </a:p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Error Correction</a:t>
            </a:r>
          </a:p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Annealing</a:t>
            </a:r>
          </a:p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Gate-based Quantum Computing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C73B12-68A2-B017-AE51-487AED2DC2C8}"/>
              </a:ext>
            </a:extLst>
          </p:cNvPr>
          <p:cNvSpPr txBox="1"/>
          <p:nvPr/>
        </p:nvSpPr>
        <p:spPr>
          <a:xfrm>
            <a:off x="8582669" y="2327503"/>
            <a:ext cx="2899190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Quantum Networks</a:t>
            </a:r>
          </a:p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Quantum Repeaters</a:t>
            </a:r>
          </a:p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Quantum Key Distribution</a:t>
            </a:r>
          </a:p>
          <a:p>
            <a:pPr marL="0" marR="0" lvl="0" indent="0" algn="ctr" defTabSz="457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Cryptography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FF6DE8-0ECB-239F-2187-D3AFFD11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</a:t>
            </a:r>
            <a:r>
              <a:rPr lang="en-US" b="1" dirty="0"/>
              <a:t>Quantum Applications</a:t>
            </a:r>
            <a:r>
              <a:rPr lang="en-US" dirty="0"/>
              <a:t> are within reach</a:t>
            </a:r>
          </a:p>
        </p:txBody>
      </p:sp>
    </p:spTree>
    <p:extLst>
      <p:ext uri="{BB962C8B-B14F-4D97-AF65-F5344CB8AC3E}">
        <p14:creationId xmlns:p14="http://schemas.microsoft.com/office/powerpoint/2010/main" val="258941882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1"/>
          <p:cNvSpPr txBox="1">
            <a:spLocks noGrp="1"/>
          </p:cNvSpPr>
          <p:nvPr>
            <p:ph type="title"/>
          </p:nvPr>
        </p:nvSpPr>
        <p:spPr>
          <a:xfrm>
            <a:off x="720647" y="87402"/>
            <a:ext cx="10480754" cy="570225"/>
          </a:xfrm>
          <a:prstGeom prst="rect">
            <a:avLst/>
          </a:prstGeom>
        </p:spPr>
        <p:txBody>
          <a:bodyPr/>
          <a:lstStyle/>
          <a:p>
            <a:r>
              <a:t>Integrated waveguides for visible – IR light delivery</a:t>
            </a:r>
          </a:p>
        </p:txBody>
      </p:sp>
      <p:sp>
        <p:nvSpPr>
          <p:cNvPr id="58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8744" y="215758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Rectangle 4"/>
          <p:cNvSpPr txBox="1"/>
          <p:nvPr/>
        </p:nvSpPr>
        <p:spPr>
          <a:xfrm>
            <a:off x="4355883" y="3244333"/>
            <a:ext cx="34802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Emerging Quantum Technologies</a:t>
            </a:r>
          </a:p>
        </p:txBody>
      </p:sp>
      <p:sp>
        <p:nvSpPr>
          <p:cNvPr id="586" name="Text Placeholder 4"/>
          <p:cNvSpPr txBox="1"/>
          <p:nvPr/>
        </p:nvSpPr>
        <p:spPr>
          <a:xfrm>
            <a:off x="5059438" y="2250049"/>
            <a:ext cx="6961063" cy="1330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1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Multi-layer traps: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top metal layer for RF and DC electrodes, overhangs underlying SiO2 to avoid direct line-of-sight to dielectrics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1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Silicon nitride waveguides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for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visible/IR light delivery</a:t>
            </a: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1"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Alumina waveguides for UV light delivery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 and out coupling via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diffraction gratings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or edge coupling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Added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Al reflector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 improve output efficiency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87" name="TextBox 7"/>
          <p:cNvSpPr txBox="1"/>
          <p:nvPr/>
        </p:nvSpPr>
        <p:spPr>
          <a:xfrm>
            <a:off x="546463" y="6401265"/>
            <a:ext cx="376432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M. Ivory, et al</a:t>
            </a: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kumimoji="0" sz="1400" b="0" i="1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Phys. Rev. X </a:t>
            </a:r>
            <a:r>
              <a:rPr kumimoji="0" sz="1400" b="1" i="1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11</a:t>
            </a:r>
            <a:r>
              <a:rPr kumimoji="0" sz="1400" b="0" i="1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041033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(2021)</a:t>
            </a:r>
          </a:p>
        </p:txBody>
      </p:sp>
      <p:pic>
        <p:nvPicPr>
          <p:cNvPr id="58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3" y="894780"/>
            <a:ext cx="4698928" cy="5327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icture 2" descr="Picture 2"/>
          <p:cNvPicPr>
            <a:picLocks noChangeAspect="1"/>
          </p:cNvPicPr>
          <p:nvPr/>
        </p:nvPicPr>
        <p:blipFill>
          <a:blip r:embed="rId3"/>
          <a:srcRect b="14556"/>
          <a:stretch>
            <a:fillRect/>
          </a:stretch>
        </p:blipFill>
        <p:spPr>
          <a:xfrm>
            <a:off x="5497539" y="3707306"/>
            <a:ext cx="6084860" cy="2692172"/>
          </a:xfrm>
          <a:prstGeom prst="rect">
            <a:avLst/>
          </a:prstGeom>
          <a:ln w="19050">
            <a:solidFill>
              <a:srgbClr val="3C3C3C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9CC4FD0-4640-A14E-6817-462A3B551273}"/>
              </a:ext>
            </a:extLst>
          </p:cNvPr>
          <p:cNvGrpSpPr>
            <a:grpSpLocks noChangeAspect="1"/>
          </p:cNvGrpSpPr>
          <p:nvPr/>
        </p:nvGrpSpPr>
        <p:grpSpPr>
          <a:xfrm>
            <a:off x="5961024" y="523099"/>
            <a:ext cx="5040415" cy="1369993"/>
            <a:chOff x="447037" y="894667"/>
            <a:chExt cx="5040415" cy="1956578"/>
          </a:xfrm>
        </p:grpSpPr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C8FB24D1-02C9-7133-3E59-20B100BCAFD3}"/>
                </a:ext>
              </a:extLst>
            </p:cNvPr>
            <p:cNvSpPr/>
            <p:nvPr/>
          </p:nvSpPr>
          <p:spPr>
            <a:xfrm rot="13470052">
              <a:off x="3436415" y="1427919"/>
              <a:ext cx="1510726" cy="729530"/>
            </a:xfrm>
            <a:prstGeom prst="rightArrow">
              <a:avLst>
                <a:gd name="adj1" fmla="val 50000"/>
                <a:gd name="adj2" fmla="val 105936"/>
              </a:avLst>
            </a:prstGeom>
            <a:solidFill>
              <a:srgbClr val="00B0F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Rectangle 10">
              <a:extLst>
                <a:ext uri="{FF2B5EF4-FFF2-40B4-BE49-F238E27FC236}">
                  <a16:creationId xmlns:a16="http://schemas.microsoft.com/office/drawing/2014/main" id="{7BA27875-09EF-1FC1-F71B-BDF8724BDA4E}"/>
                </a:ext>
              </a:extLst>
            </p:cNvPr>
            <p:cNvGrpSpPr/>
            <p:nvPr/>
          </p:nvGrpSpPr>
          <p:grpSpPr>
            <a:xfrm>
              <a:off x="447037" y="2445300"/>
              <a:ext cx="5040415" cy="405945"/>
              <a:chOff x="0" y="0"/>
              <a:chExt cx="5040414" cy="405943"/>
            </a:xfrm>
          </p:grpSpPr>
          <p:sp>
            <p:nvSpPr>
              <p:cNvPr id="9" name="Rectangle">
                <a:extLst>
                  <a:ext uri="{FF2B5EF4-FFF2-40B4-BE49-F238E27FC236}">
                    <a16:creationId xmlns:a16="http://schemas.microsoft.com/office/drawing/2014/main" id="{262542E4-89CD-3F68-04E6-DBEA4F443E09}"/>
                  </a:ext>
                </a:extLst>
              </p:cNvPr>
              <p:cNvSpPr/>
              <p:nvPr/>
            </p:nvSpPr>
            <p:spPr>
              <a:xfrm>
                <a:off x="0" y="0"/>
                <a:ext cx="5040415" cy="405944"/>
              </a:xfrm>
              <a:prstGeom prst="rect">
                <a:avLst/>
              </a:prstGeom>
              <a:solidFill>
                <a:srgbClr val="FFC000"/>
              </a:solidFill>
              <a:ln w="15875" cap="flat">
                <a:solidFill>
                  <a:srgbClr val="3C3C3C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" name="Chip">
                <a:extLst>
                  <a:ext uri="{FF2B5EF4-FFF2-40B4-BE49-F238E27FC236}">
                    <a16:creationId xmlns:a16="http://schemas.microsoft.com/office/drawing/2014/main" id="{5E42D0D5-A8AA-CE67-918A-A0454F49693E}"/>
                  </a:ext>
                </a:extLst>
              </p:cNvPr>
              <p:cNvSpPr txBox="1"/>
              <p:nvPr/>
            </p:nvSpPr>
            <p:spPr>
              <a:xfrm>
                <a:off x="53657" y="17551"/>
                <a:ext cx="4933101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/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rPr>
                  <a:t>Chip</a:t>
                </a:r>
              </a:p>
            </p:txBody>
          </p:sp>
        </p:grpSp>
        <p:pic>
          <p:nvPicPr>
            <p:cNvPr id="11" name="Picture 29" descr="Picture 29">
              <a:extLst>
                <a:ext uri="{FF2B5EF4-FFF2-40B4-BE49-F238E27FC236}">
                  <a16:creationId xmlns:a16="http://schemas.microsoft.com/office/drawing/2014/main" id="{B8D6CF20-1C30-E1E0-1F32-E51E85F4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7500"/>
            <a:stretch>
              <a:fillRect/>
            </a:stretch>
          </p:blipFill>
          <p:spPr>
            <a:xfrm>
              <a:off x="3535252" y="894667"/>
              <a:ext cx="854672" cy="1029934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1"/>
          <p:cNvSpPr txBox="1">
            <a:spLocks noGrp="1"/>
          </p:cNvSpPr>
          <p:nvPr>
            <p:ph type="title"/>
          </p:nvPr>
        </p:nvSpPr>
        <p:spPr>
          <a:xfrm>
            <a:off x="720647" y="87402"/>
            <a:ext cx="10480754" cy="570225"/>
          </a:xfrm>
          <a:prstGeom prst="rect">
            <a:avLst/>
          </a:prstGeom>
        </p:spPr>
        <p:txBody>
          <a:bodyPr/>
          <a:lstStyle/>
          <a:p>
            <a:r>
              <a:rPr dirty="0"/>
              <a:t>Integrated </a:t>
            </a:r>
            <a:r>
              <a:rPr lang="en-US" dirty="0" err="1"/>
              <a:t>phtonics</a:t>
            </a:r>
            <a:r>
              <a:rPr dirty="0"/>
              <a:t> for visible – IR light delivery</a:t>
            </a:r>
          </a:p>
        </p:txBody>
      </p:sp>
      <p:sp>
        <p:nvSpPr>
          <p:cNvPr id="58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8744" y="215758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Rectangle 4"/>
          <p:cNvSpPr txBox="1"/>
          <p:nvPr/>
        </p:nvSpPr>
        <p:spPr>
          <a:xfrm>
            <a:off x="4355883" y="3244333"/>
            <a:ext cx="34802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Emerging Quantum Technologies</a:t>
            </a:r>
          </a:p>
        </p:txBody>
      </p:sp>
      <p:sp>
        <p:nvSpPr>
          <p:cNvPr id="586" name="Text Placeholder 4"/>
          <p:cNvSpPr txBox="1"/>
          <p:nvPr/>
        </p:nvSpPr>
        <p:spPr>
          <a:xfrm>
            <a:off x="5059438" y="2250049"/>
            <a:ext cx="6961063" cy="1774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1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Multi-layer traps: 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top metal layer for RF and DC electrodes, overhangs underlying SiO2 to avoid direct line-of-sight to dielectrics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1"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Silicon nitride waveguides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for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visible/IR light delivery</a:t>
            </a: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1"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Alumina waveguides for UV light delivery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 and out coupling via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diffraction gratings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or edge coupling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Added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Al reflector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 improve output efficiency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/>
            </a:pPr>
            <a:endParaRPr lang="en-US" sz="1600" dirty="0">
              <a:latin typeface="Open Sans"/>
              <a:ea typeface="Open Sans"/>
              <a:cs typeface="Open Sans"/>
            </a:endParaRPr>
          </a:p>
          <a:p>
            <a:pPr marL="288015" marR="0" lvl="1" indent="-137149" algn="l" defTabSz="685748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Garamond"/>
              </a:rPr>
              <a:t>We can also add integrated detectors for readout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CC4FD0-4640-A14E-6817-462A3B551273}"/>
              </a:ext>
            </a:extLst>
          </p:cNvPr>
          <p:cNvGrpSpPr>
            <a:grpSpLocks noChangeAspect="1"/>
          </p:cNvGrpSpPr>
          <p:nvPr/>
        </p:nvGrpSpPr>
        <p:grpSpPr>
          <a:xfrm>
            <a:off x="5961024" y="523099"/>
            <a:ext cx="5040415" cy="1369993"/>
            <a:chOff x="447037" y="894667"/>
            <a:chExt cx="5040415" cy="1956578"/>
          </a:xfrm>
        </p:grpSpPr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C8FB24D1-02C9-7133-3E59-20B100BCAFD3}"/>
                </a:ext>
              </a:extLst>
            </p:cNvPr>
            <p:cNvSpPr/>
            <p:nvPr/>
          </p:nvSpPr>
          <p:spPr>
            <a:xfrm rot="13470052">
              <a:off x="3436415" y="1427919"/>
              <a:ext cx="1510726" cy="729530"/>
            </a:xfrm>
            <a:prstGeom prst="rightArrow">
              <a:avLst>
                <a:gd name="adj1" fmla="val 50000"/>
                <a:gd name="adj2" fmla="val 105936"/>
              </a:avLst>
            </a:prstGeom>
            <a:solidFill>
              <a:srgbClr val="00B0F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Rectangle 10">
              <a:extLst>
                <a:ext uri="{FF2B5EF4-FFF2-40B4-BE49-F238E27FC236}">
                  <a16:creationId xmlns:a16="http://schemas.microsoft.com/office/drawing/2014/main" id="{7BA27875-09EF-1FC1-F71B-BDF8724BDA4E}"/>
                </a:ext>
              </a:extLst>
            </p:cNvPr>
            <p:cNvGrpSpPr/>
            <p:nvPr/>
          </p:nvGrpSpPr>
          <p:grpSpPr>
            <a:xfrm>
              <a:off x="447037" y="2445300"/>
              <a:ext cx="5040415" cy="405945"/>
              <a:chOff x="0" y="0"/>
              <a:chExt cx="5040414" cy="405943"/>
            </a:xfrm>
          </p:grpSpPr>
          <p:sp>
            <p:nvSpPr>
              <p:cNvPr id="9" name="Rectangle">
                <a:extLst>
                  <a:ext uri="{FF2B5EF4-FFF2-40B4-BE49-F238E27FC236}">
                    <a16:creationId xmlns:a16="http://schemas.microsoft.com/office/drawing/2014/main" id="{262542E4-89CD-3F68-04E6-DBEA4F443E09}"/>
                  </a:ext>
                </a:extLst>
              </p:cNvPr>
              <p:cNvSpPr/>
              <p:nvPr/>
            </p:nvSpPr>
            <p:spPr>
              <a:xfrm>
                <a:off x="0" y="0"/>
                <a:ext cx="5040415" cy="405944"/>
              </a:xfrm>
              <a:prstGeom prst="rect">
                <a:avLst/>
              </a:prstGeom>
              <a:solidFill>
                <a:srgbClr val="FFC000"/>
              </a:solidFill>
              <a:ln w="15875" cap="flat">
                <a:solidFill>
                  <a:srgbClr val="3C3C3C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FFFFFF"/>
                    </a:solidFill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" name="Chip">
                <a:extLst>
                  <a:ext uri="{FF2B5EF4-FFF2-40B4-BE49-F238E27FC236}">
                    <a16:creationId xmlns:a16="http://schemas.microsoft.com/office/drawing/2014/main" id="{5E42D0D5-A8AA-CE67-918A-A0454F49693E}"/>
                  </a:ext>
                </a:extLst>
              </p:cNvPr>
              <p:cNvSpPr txBox="1"/>
              <p:nvPr/>
            </p:nvSpPr>
            <p:spPr>
              <a:xfrm>
                <a:off x="53657" y="17551"/>
                <a:ext cx="4933101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/>
              </a:lstStyle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rPr>
                  <a:t>Chip</a:t>
                </a:r>
              </a:p>
            </p:txBody>
          </p:sp>
        </p:grpSp>
        <p:pic>
          <p:nvPicPr>
            <p:cNvPr id="11" name="Picture 29" descr="Picture 29">
              <a:extLst>
                <a:ext uri="{FF2B5EF4-FFF2-40B4-BE49-F238E27FC236}">
                  <a16:creationId xmlns:a16="http://schemas.microsoft.com/office/drawing/2014/main" id="{B8D6CF20-1C30-E1E0-1F32-E51E85F4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500"/>
            <a:stretch>
              <a:fillRect/>
            </a:stretch>
          </p:blipFill>
          <p:spPr>
            <a:xfrm>
              <a:off x="3535252" y="894667"/>
              <a:ext cx="854672" cy="102993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263AC8-E4C0-79CA-DEB0-8C3ECE3AEC97}"/>
              </a:ext>
            </a:extLst>
          </p:cNvPr>
          <p:cNvGrpSpPr>
            <a:grpSpLocks noChangeAspect="1"/>
          </p:cNvGrpSpPr>
          <p:nvPr/>
        </p:nvGrpSpPr>
        <p:grpSpPr>
          <a:xfrm>
            <a:off x="217219" y="1244257"/>
            <a:ext cx="4883348" cy="5081072"/>
            <a:chOff x="161339" y="882148"/>
            <a:chExt cx="5599728" cy="5826458"/>
          </a:xfrm>
        </p:grpSpPr>
        <p:pic>
          <p:nvPicPr>
            <p:cNvPr id="28" name="Picture 3" descr="Picture 3">
              <a:extLst>
                <a:ext uri="{FF2B5EF4-FFF2-40B4-BE49-F238E27FC236}">
                  <a16:creationId xmlns:a16="http://schemas.microsoft.com/office/drawing/2014/main" id="{8E5706C9-30CC-5F44-286D-2E68E5449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424" b="18057"/>
            <a:stretch>
              <a:fillRect/>
            </a:stretch>
          </p:blipFill>
          <p:spPr>
            <a:xfrm>
              <a:off x="181885" y="5130930"/>
              <a:ext cx="5579181" cy="15776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TextBox 32">
              <a:extLst>
                <a:ext uri="{FF2B5EF4-FFF2-40B4-BE49-F238E27FC236}">
                  <a16:creationId xmlns:a16="http://schemas.microsoft.com/office/drawing/2014/main" id="{E6305416-2083-7779-58A2-EB338D49BCEF}"/>
                </a:ext>
              </a:extLst>
            </p:cNvPr>
            <p:cNvSpPr txBox="1"/>
            <p:nvPr/>
          </p:nvSpPr>
          <p:spPr>
            <a:xfrm>
              <a:off x="1139262" y="5856800"/>
              <a:ext cx="591954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WG</a:t>
              </a:r>
            </a:p>
          </p:txBody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752F3926-E6F3-F6EF-18F0-7FCA82CF0830}"/>
                </a:ext>
              </a:extLst>
            </p:cNvPr>
            <p:cNvSpPr txBox="1"/>
            <p:nvPr/>
          </p:nvSpPr>
          <p:spPr>
            <a:xfrm>
              <a:off x="4566819" y="5827925"/>
              <a:ext cx="591954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WG</a:t>
              </a:r>
            </a:p>
          </p:txBody>
        </p:sp>
        <p:sp>
          <p:nvSpPr>
            <p:cNvPr id="31" name="TextBox 34">
              <a:extLst>
                <a:ext uri="{FF2B5EF4-FFF2-40B4-BE49-F238E27FC236}">
                  <a16:creationId xmlns:a16="http://schemas.microsoft.com/office/drawing/2014/main" id="{AC43F028-B0C1-F0F2-207C-1FB4C68098ED}"/>
                </a:ext>
              </a:extLst>
            </p:cNvPr>
            <p:cNvSpPr txBox="1"/>
            <p:nvPr/>
          </p:nvSpPr>
          <p:spPr>
            <a:xfrm>
              <a:off x="2838080" y="5826905"/>
              <a:ext cx="591954" cy="3708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>
                  <a:solidFill>
                    <a:srgbClr val="FFFF00"/>
                  </a:solidFill>
                </a:defRPr>
              </a:lvl1pPr>
            </a:lstStyle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FS</a:t>
              </a:r>
            </a:p>
          </p:txBody>
        </p:sp>
        <p:grpSp>
          <p:nvGrpSpPr>
            <p:cNvPr id="32" name="Group 46">
              <a:extLst>
                <a:ext uri="{FF2B5EF4-FFF2-40B4-BE49-F238E27FC236}">
                  <a16:creationId xmlns:a16="http://schemas.microsoft.com/office/drawing/2014/main" id="{724DE060-1FC4-02A1-D563-EA3CBF3973FC}"/>
                </a:ext>
              </a:extLst>
            </p:cNvPr>
            <p:cNvGrpSpPr/>
            <p:nvPr/>
          </p:nvGrpSpPr>
          <p:grpSpPr>
            <a:xfrm>
              <a:off x="161339" y="882148"/>
              <a:ext cx="5599728" cy="4199795"/>
              <a:chOff x="0" y="0"/>
              <a:chExt cx="5599727" cy="4199794"/>
            </a:xfrm>
          </p:grpSpPr>
          <p:grpSp>
            <p:nvGrpSpPr>
              <p:cNvPr id="33" name="Group 21">
                <a:extLst>
                  <a:ext uri="{FF2B5EF4-FFF2-40B4-BE49-F238E27FC236}">
                    <a16:creationId xmlns:a16="http://schemas.microsoft.com/office/drawing/2014/main" id="{882A8231-1AE1-240D-F105-9A123EC9893A}"/>
                  </a:ext>
                </a:extLst>
              </p:cNvPr>
              <p:cNvGrpSpPr/>
              <p:nvPr/>
            </p:nvGrpSpPr>
            <p:grpSpPr>
              <a:xfrm>
                <a:off x="0" y="0"/>
                <a:ext cx="5599728" cy="4199795"/>
                <a:chOff x="0" y="0"/>
                <a:chExt cx="5599727" cy="4199794"/>
              </a:xfrm>
            </p:grpSpPr>
            <p:grpSp>
              <p:nvGrpSpPr>
                <p:cNvPr id="43" name="Group 22">
                  <a:extLst>
                    <a:ext uri="{FF2B5EF4-FFF2-40B4-BE49-F238E27FC236}">
                      <a16:creationId xmlns:a16="http://schemas.microsoft.com/office/drawing/2014/main" id="{13FDC4E2-4836-335D-9AFB-CA63CBFFE80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599728" cy="4199795"/>
                  <a:chOff x="0" y="0"/>
                  <a:chExt cx="5599727" cy="4199794"/>
                </a:xfrm>
              </p:grpSpPr>
              <p:pic>
                <p:nvPicPr>
                  <p:cNvPr id="48" name="Picture 27" descr="Picture 27">
                    <a:extLst>
                      <a:ext uri="{FF2B5EF4-FFF2-40B4-BE49-F238E27FC236}">
                        <a16:creationId xmlns:a16="http://schemas.microsoft.com/office/drawing/2014/main" id="{20BC7DDC-A9B4-D0FE-FEF0-09450FA0EA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0" y="0"/>
                    <a:ext cx="5599728" cy="419979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49" name="TextBox 28">
                    <a:extLst>
                      <a:ext uri="{FF2B5EF4-FFF2-40B4-BE49-F238E27FC236}">
                        <a16:creationId xmlns:a16="http://schemas.microsoft.com/office/drawing/2014/main" id="{0FA1E2F1-CB9E-47D6-6765-7A7BC3568285}"/>
                      </a:ext>
                    </a:extLst>
                  </p:cNvPr>
                  <p:cNvSpPr txBox="1"/>
                  <p:nvPr/>
                </p:nvSpPr>
                <p:spPr>
                  <a:xfrm>
                    <a:off x="300679" y="1326775"/>
                    <a:ext cx="65783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>
                      <a:defRPr sz="1600">
                        <a:solidFill>
                          <a:srgbClr val="F2F2F2"/>
                        </a:solidFill>
                      </a:defRPr>
                    </a:lvl1pPr>
                  </a:lstStyle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uLnTx/>
                        <a:uFillTx/>
                        <a:latin typeface="Open Sans"/>
                        <a:ea typeface="Open Sans"/>
                        <a:cs typeface="Open Sans"/>
                        <a:sym typeface="Open Sans"/>
                      </a:rPr>
                      <a:t>RF</a:t>
                    </a:r>
                  </a:p>
                </p:txBody>
              </p:sp>
              <p:sp>
                <p:nvSpPr>
                  <p:cNvPr id="50" name="TextBox 29">
                    <a:extLst>
                      <a:ext uri="{FF2B5EF4-FFF2-40B4-BE49-F238E27FC236}">
                        <a16:creationId xmlns:a16="http://schemas.microsoft.com/office/drawing/2014/main" id="{9220508A-69C3-7AF7-A5F0-CE62944E51F9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3" y="621895"/>
                    <a:ext cx="65783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>
                      <a:defRPr sz="1600">
                        <a:solidFill>
                          <a:srgbClr val="F2F2F2"/>
                        </a:solidFill>
                      </a:defRPr>
                    </a:lvl1pPr>
                  </a:lstStyle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2F2F2"/>
                        </a:solidFill>
                        <a:effectLst/>
                        <a:uLnTx/>
                        <a:uFillTx/>
                        <a:latin typeface="Open Sans"/>
                        <a:ea typeface="Open Sans"/>
                        <a:cs typeface="Open Sans"/>
                        <a:sym typeface="Open Sans"/>
                      </a:rPr>
                      <a:t>DC</a:t>
                    </a:r>
                  </a:p>
                </p:txBody>
              </p:sp>
            </p:grpSp>
            <p:sp>
              <p:nvSpPr>
                <p:cNvPr id="44" name="TextBox 23">
                  <a:extLst>
                    <a:ext uri="{FF2B5EF4-FFF2-40B4-BE49-F238E27FC236}">
                      <a16:creationId xmlns:a16="http://schemas.microsoft.com/office/drawing/2014/main" id="{0270F538-CBA2-78B7-0CDC-516658510767}"/>
                    </a:ext>
                  </a:extLst>
                </p:cNvPr>
                <p:cNvSpPr txBox="1"/>
                <p:nvPr/>
              </p:nvSpPr>
              <p:spPr>
                <a:xfrm>
                  <a:off x="4562549" y="1164907"/>
                  <a:ext cx="552765" cy="307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/>
                      <a:ea typeface="Open Sans"/>
                      <a:cs typeface="Open Sans"/>
                      <a:sym typeface="Open Sans"/>
                    </a:rPr>
                    <a:t>935</a:t>
                  </a:r>
                </a:p>
              </p:txBody>
            </p:sp>
            <p:sp>
              <p:nvSpPr>
                <p:cNvPr id="45" name="TextBox 24">
                  <a:extLst>
                    <a:ext uri="{FF2B5EF4-FFF2-40B4-BE49-F238E27FC236}">
                      <a16:creationId xmlns:a16="http://schemas.microsoft.com/office/drawing/2014/main" id="{2562F11B-4690-17F7-F3E6-F9F6A911FED2}"/>
                    </a:ext>
                  </a:extLst>
                </p:cNvPr>
                <p:cNvSpPr txBox="1"/>
                <p:nvPr/>
              </p:nvSpPr>
              <p:spPr>
                <a:xfrm>
                  <a:off x="2185831" y="3520124"/>
                  <a:ext cx="568313" cy="307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/>
                      <a:ea typeface="Open Sans"/>
                      <a:cs typeface="Open Sans"/>
                      <a:sym typeface="Open Sans"/>
                    </a:rPr>
                    <a:t>760</a:t>
                  </a:r>
                </a:p>
              </p:txBody>
            </p:sp>
            <p:sp>
              <p:nvSpPr>
                <p:cNvPr id="46" name="TextBox 25">
                  <a:extLst>
                    <a:ext uri="{FF2B5EF4-FFF2-40B4-BE49-F238E27FC236}">
                      <a16:creationId xmlns:a16="http://schemas.microsoft.com/office/drawing/2014/main" id="{F42FE19D-B247-86CD-D478-21250291AD3C}"/>
                    </a:ext>
                  </a:extLst>
                </p:cNvPr>
                <p:cNvSpPr txBox="1"/>
                <p:nvPr/>
              </p:nvSpPr>
              <p:spPr>
                <a:xfrm>
                  <a:off x="2813355" y="1933479"/>
                  <a:ext cx="552765" cy="307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/>
                      <a:ea typeface="Open Sans"/>
                      <a:cs typeface="Open Sans"/>
                      <a:sym typeface="Open Sans"/>
                    </a:rPr>
                    <a:t>435</a:t>
                  </a:r>
                </a:p>
              </p:txBody>
            </p:sp>
            <p:sp>
              <p:nvSpPr>
                <p:cNvPr id="47" name="TextBox 26">
                  <a:extLst>
                    <a:ext uri="{FF2B5EF4-FFF2-40B4-BE49-F238E27FC236}">
                      <a16:creationId xmlns:a16="http://schemas.microsoft.com/office/drawing/2014/main" id="{C9573390-DEDD-E3F4-333F-D5C3C5425466}"/>
                    </a:ext>
                  </a:extLst>
                </p:cNvPr>
                <p:cNvSpPr txBox="1"/>
                <p:nvPr/>
              </p:nvSpPr>
              <p:spPr>
                <a:xfrm>
                  <a:off x="3902798" y="2682350"/>
                  <a:ext cx="568311" cy="307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1400">
                      <a:solidFill>
                        <a:srgbClr val="FFFFFF"/>
                      </a:solidFill>
                    </a:defRPr>
                  </a:lvl1pPr>
                </a:lstStyle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Open Sans"/>
                      <a:ea typeface="Open Sans"/>
                      <a:cs typeface="Open Sans"/>
                      <a:sym typeface="Open Sans"/>
                    </a:rPr>
                    <a:t>369</a:t>
                  </a:r>
                </a:p>
              </p:txBody>
            </p:sp>
          </p:grpSp>
          <p:grpSp>
            <p:nvGrpSpPr>
              <p:cNvPr id="34" name="Group 35">
                <a:extLst>
                  <a:ext uri="{FF2B5EF4-FFF2-40B4-BE49-F238E27FC236}">
                    <a16:creationId xmlns:a16="http://schemas.microsoft.com/office/drawing/2014/main" id="{5E24EF3E-7F28-7F73-695E-06C4F18FE588}"/>
                  </a:ext>
                </a:extLst>
              </p:cNvPr>
              <p:cNvGrpSpPr/>
              <p:nvPr/>
            </p:nvGrpSpPr>
            <p:grpSpPr>
              <a:xfrm>
                <a:off x="1603446" y="863964"/>
                <a:ext cx="223181" cy="677586"/>
                <a:chOff x="0" y="0"/>
                <a:chExt cx="223180" cy="677584"/>
              </a:xfrm>
            </p:grpSpPr>
            <p:sp>
              <p:nvSpPr>
                <p:cNvPr id="41" name="Oval 42">
                  <a:extLst>
                    <a:ext uri="{FF2B5EF4-FFF2-40B4-BE49-F238E27FC236}">
                      <a16:creationId xmlns:a16="http://schemas.microsoft.com/office/drawing/2014/main" id="{EFA12F55-7C45-1A35-437A-5A508798EB97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223182" cy="22383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2" name="Straight Connector 43">
                  <a:extLst>
                    <a:ext uri="{FF2B5EF4-FFF2-40B4-BE49-F238E27FC236}">
                      <a16:creationId xmlns:a16="http://schemas.microsoft.com/office/drawing/2014/main" id="{1B41F2CD-4146-424A-E1C0-3FE685E9B3D7}"/>
                    </a:ext>
                  </a:extLst>
                </p:cNvPr>
                <p:cNvSpPr/>
                <p:nvPr/>
              </p:nvSpPr>
              <p:spPr>
                <a:xfrm flipH="1">
                  <a:off x="111589" y="223836"/>
                  <a:ext cx="1" cy="453749"/>
                </a:xfrm>
                <a:prstGeom prst="line">
                  <a:avLst/>
                </a:prstGeom>
                <a:noFill/>
                <a:ln w="15875" cap="flat">
                  <a:solidFill>
                    <a:srgbClr val="3C3C3C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5" name="Group 36">
                <a:extLst>
                  <a:ext uri="{FF2B5EF4-FFF2-40B4-BE49-F238E27FC236}">
                    <a16:creationId xmlns:a16="http://schemas.microsoft.com/office/drawing/2014/main" id="{4B5538D4-7EE6-D8CE-A4D9-9E753C0E0DCF}"/>
                  </a:ext>
                </a:extLst>
              </p:cNvPr>
              <p:cNvGrpSpPr/>
              <p:nvPr/>
            </p:nvGrpSpPr>
            <p:grpSpPr>
              <a:xfrm>
                <a:off x="3505825" y="1829041"/>
                <a:ext cx="223181" cy="677585"/>
                <a:chOff x="0" y="0"/>
                <a:chExt cx="223180" cy="677584"/>
              </a:xfrm>
            </p:grpSpPr>
            <p:sp>
              <p:nvSpPr>
                <p:cNvPr id="39" name="Oval 40">
                  <a:extLst>
                    <a:ext uri="{FF2B5EF4-FFF2-40B4-BE49-F238E27FC236}">
                      <a16:creationId xmlns:a16="http://schemas.microsoft.com/office/drawing/2014/main" id="{C3510B8D-212A-3E64-B9C8-25ABD730AD21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223182" cy="223837"/>
                </a:xfrm>
                <a:prstGeom prst="ellipse">
                  <a:avLst/>
                </a:prstGeom>
                <a:solidFill>
                  <a:srgbClr val="FF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" name="Straight Connector 41">
                  <a:extLst>
                    <a:ext uri="{FF2B5EF4-FFF2-40B4-BE49-F238E27FC236}">
                      <a16:creationId xmlns:a16="http://schemas.microsoft.com/office/drawing/2014/main" id="{3B23BEDC-3ADF-5A53-F37A-D0119435450D}"/>
                    </a:ext>
                  </a:extLst>
                </p:cNvPr>
                <p:cNvSpPr/>
                <p:nvPr/>
              </p:nvSpPr>
              <p:spPr>
                <a:xfrm flipH="1">
                  <a:off x="111589" y="223836"/>
                  <a:ext cx="1" cy="453749"/>
                </a:xfrm>
                <a:prstGeom prst="line">
                  <a:avLst/>
                </a:prstGeom>
                <a:noFill/>
                <a:ln w="15875" cap="flat">
                  <a:solidFill>
                    <a:srgbClr val="3C3C3C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6" name="Group 37">
                <a:extLst>
                  <a:ext uri="{FF2B5EF4-FFF2-40B4-BE49-F238E27FC236}">
                    <a16:creationId xmlns:a16="http://schemas.microsoft.com/office/drawing/2014/main" id="{5FDE9AA6-BDB0-4A01-9A44-FB18E76AAE75}"/>
                  </a:ext>
                </a:extLst>
              </p:cNvPr>
              <p:cNvGrpSpPr/>
              <p:nvPr/>
            </p:nvGrpSpPr>
            <p:grpSpPr>
              <a:xfrm>
                <a:off x="2565096" y="1331516"/>
                <a:ext cx="223181" cy="677586"/>
                <a:chOff x="0" y="0"/>
                <a:chExt cx="223180" cy="677584"/>
              </a:xfrm>
            </p:grpSpPr>
            <p:sp>
              <p:nvSpPr>
                <p:cNvPr id="37" name="Oval 38">
                  <a:extLst>
                    <a:ext uri="{FF2B5EF4-FFF2-40B4-BE49-F238E27FC236}">
                      <a16:creationId xmlns:a16="http://schemas.microsoft.com/office/drawing/2014/main" id="{A1928DC1-A320-C1E3-BCD0-8793F8DDA86C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223182" cy="223837"/>
                </a:xfrm>
                <a:prstGeom prst="ellipse">
                  <a:avLst/>
                </a:prstGeom>
                <a:solidFill>
                  <a:srgbClr val="FFFF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ctr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8" name="Straight Connector 39">
                  <a:extLst>
                    <a:ext uri="{FF2B5EF4-FFF2-40B4-BE49-F238E27FC236}">
                      <a16:creationId xmlns:a16="http://schemas.microsoft.com/office/drawing/2014/main" id="{0DC15B5E-8FE8-8C55-E992-EF73F875CADE}"/>
                    </a:ext>
                  </a:extLst>
                </p:cNvPr>
                <p:cNvSpPr/>
                <p:nvPr/>
              </p:nvSpPr>
              <p:spPr>
                <a:xfrm flipH="1">
                  <a:off x="111589" y="223836"/>
                  <a:ext cx="1" cy="453749"/>
                </a:xfrm>
                <a:prstGeom prst="line">
                  <a:avLst/>
                </a:prstGeom>
                <a:noFill/>
                <a:ln w="15875" cap="flat">
                  <a:solidFill>
                    <a:srgbClr val="3C3C3C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3C"/>
                    </a:solidFill>
                    <a:effectLst/>
                    <a:uLnTx/>
                    <a:uFillTx/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grpSp>
        <p:nvGrpSpPr>
          <p:cNvPr id="4" name="Group 2">
            <a:extLst>
              <a:ext uri="{FF2B5EF4-FFF2-40B4-BE49-F238E27FC236}">
                <a16:creationId xmlns:a16="http://schemas.microsoft.com/office/drawing/2014/main" id="{0C8B2BD2-E808-355F-2FF2-C793A036EA89}"/>
              </a:ext>
            </a:extLst>
          </p:cNvPr>
          <p:cNvGrpSpPr/>
          <p:nvPr/>
        </p:nvGrpSpPr>
        <p:grpSpPr>
          <a:xfrm>
            <a:off x="6415063" y="4314049"/>
            <a:ext cx="4290945" cy="2413656"/>
            <a:chOff x="0" y="0"/>
            <a:chExt cx="4290943" cy="2413654"/>
          </a:xfrm>
        </p:grpSpPr>
        <p:pic>
          <p:nvPicPr>
            <p:cNvPr id="5" name="Picture 5" descr="Picture 5">
              <a:extLst>
                <a:ext uri="{FF2B5EF4-FFF2-40B4-BE49-F238E27FC236}">
                  <a16:creationId xmlns:a16="http://schemas.microsoft.com/office/drawing/2014/main" id="{4C547382-C4CB-77C0-BEE6-28227A349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4290944" cy="24136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2D60A0D6-CEDA-CEB0-8CB6-D9C20E4173FA}"/>
                </a:ext>
              </a:extLst>
            </p:cNvPr>
            <p:cNvSpPr txBox="1"/>
            <p:nvPr/>
          </p:nvSpPr>
          <p:spPr>
            <a:xfrm>
              <a:off x="1294296" y="1783946"/>
              <a:ext cx="987009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Loading Hole</a:t>
              </a: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462E1A21-9F83-D515-93F1-3D9B9DE267FD}"/>
                </a:ext>
              </a:extLst>
            </p:cNvPr>
            <p:cNvSpPr txBox="1"/>
            <p:nvPr/>
          </p:nvSpPr>
          <p:spPr>
            <a:xfrm>
              <a:off x="2746161" y="1557266"/>
              <a:ext cx="69156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 b="1">
                  <a:solidFill>
                    <a:srgbClr val="FFFFFF"/>
                  </a:solidFill>
                </a:defRPr>
              </a:lvl1pPr>
            </a:lstStyle>
            <a:p>
              <a:r>
                <a:t>SPAD</a:t>
              </a: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93D921E3-FE20-C916-A3DD-84AB817F3CC2}"/>
                </a:ext>
              </a:extLst>
            </p:cNvPr>
            <p:cNvSpPr txBox="1"/>
            <p:nvPr/>
          </p:nvSpPr>
          <p:spPr>
            <a:xfrm>
              <a:off x="105827" y="1206827"/>
              <a:ext cx="691561" cy="19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700" b="1">
                  <a:solidFill>
                    <a:srgbClr val="FFFFFF"/>
                  </a:solidFill>
                </a:defRPr>
              </a:lvl1pPr>
            </a:lstStyle>
            <a:p>
              <a:r>
                <a:t>369nm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045E4E-351F-4963-20EF-D95A7905F03B}"/>
                </a:ext>
              </a:extLst>
            </p:cNvPr>
            <p:cNvSpPr txBox="1"/>
            <p:nvPr/>
          </p:nvSpPr>
          <p:spPr>
            <a:xfrm>
              <a:off x="1754039" y="367156"/>
              <a:ext cx="691562" cy="19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700" b="1">
                  <a:solidFill>
                    <a:srgbClr val="FFFFFF"/>
                  </a:solidFill>
                </a:defRPr>
              </a:lvl1pPr>
            </a:lstStyle>
            <a:p>
              <a:r>
                <a:t>760nm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615625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15A189-F96F-3DA1-0DD6-BC949E4EF66B}"/>
              </a:ext>
            </a:extLst>
          </p:cNvPr>
          <p:cNvSpPr/>
          <p:nvPr/>
        </p:nvSpPr>
        <p:spPr>
          <a:xfrm>
            <a:off x="424346" y="4847754"/>
            <a:ext cx="5720067" cy="793428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C3C3C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B62700-468F-756F-EB2F-4A62268A9F9E}"/>
              </a:ext>
            </a:extLst>
          </p:cNvPr>
          <p:cNvSpPr/>
          <p:nvPr/>
        </p:nvSpPr>
        <p:spPr>
          <a:xfrm>
            <a:off x="462280" y="5714830"/>
            <a:ext cx="5682133" cy="793428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C3C3C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ECC39A3-84A2-5B61-4C44-85FB5C38BD04}"/>
              </a:ext>
            </a:extLst>
          </p:cNvPr>
          <p:cNvSpPr/>
          <p:nvPr/>
        </p:nvSpPr>
        <p:spPr>
          <a:xfrm>
            <a:off x="6278574" y="5714831"/>
            <a:ext cx="5682133" cy="793428"/>
          </a:xfrm>
          <a:prstGeom prst="roundRect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C3C3C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11E65-71FF-3187-37DD-455B9DB7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photonics for clocks and computing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9937009-B1B8-B362-A213-7FBC6E6A5A01}"/>
              </a:ext>
            </a:extLst>
          </p:cNvPr>
          <p:cNvSpPr txBox="1">
            <a:spLocks/>
          </p:cNvSpPr>
          <p:nvPr/>
        </p:nvSpPr>
        <p:spPr>
          <a:xfrm>
            <a:off x="462280" y="1425860"/>
            <a:ext cx="5486400" cy="4006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Eliminates bulky free space optics which reduces size and weight.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Enables multi-ensemble clock protocols.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Eliminates need for optical access through vacuum chamber.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Increases stability in presence of vibrations 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deployability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09CB1-22AC-F04F-FF2C-079C40956CA7}"/>
              </a:ext>
            </a:extLst>
          </p:cNvPr>
          <p:cNvSpPr txBox="1"/>
          <p:nvPr/>
        </p:nvSpPr>
        <p:spPr>
          <a:xfrm>
            <a:off x="2661582" y="958679"/>
            <a:ext cx="108779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Clocks: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6E6C3-858C-5529-15AB-52D7A907CF3F}"/>
              </a:ext>
            </a:extLst>
          </p:cNvPr>
          <p:cNvSpPr txBox="1">
            <a:spLocks/>
          </p:cNvSpPr>
          <p:nvPr/>
        </p:nvSpPr>
        <p:spPr>
          <a:xfrm>
            <a:off x="6474307" y="1469002"/>
            <a:ext cx="5486400" cy="422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Compatible with high fidelity gates.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Can enable larger qubit size within same volume via 2D trap arrays.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Silicon nitride and alumina waveguides allow reasonable efficiency for UV to IR wavelengths.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QSCOUT has explored waveguide compatibility with 355 nm pulses.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May increase stability for higher fidelity operations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9AC47-582A-AD8D-2B1F-F9D618EC6965}"/>
              </a:ext>
            </a:extLst>
          </p:cNvPr>
          <p:cNvSpPr txBox="1"/>
          <p:nvPr/>
        </p:nvSpPr>
        <p:spPr>
          <a:xfrm>
            <a:off x="8203806" y="958679"/>
            <a:ext cx="112787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Qubits: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B1514-A785-3262-0849-7D219676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240" y="5751779"/>
            <a:ext cx="4907280" cy="719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C392B1-E22B-AA0F-836D-F557014C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5" y="5862127"/>
            <a:ext cx="5340275" cy="527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C29887-271E-A31A-0D31-15A5030A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539" y="5788479"/>
            <a:ext cx="1572221" cy="2233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E32189-219E-3C26-2313-6E4119D0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73" y="4961795"/>
            <a:ext cx="5391341" cy="6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782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28EA9D-B9AE-5821-F5B0-846B7BEC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94" y="3112606"/>
            <a:ext cx="8061306" cy="1690256"/>
          </a:xfrm>
        </p:spPr>
        <p:txBody>
          <a:bodyPr/>
          <a:lstStyle/>
          <a:p>
            <a:r>
              <a:rPr lang="en-US" dirty="0"/>
              <a:t>Compact Ultrahigh Vacuum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7A5EB-F21A-ECDC-915F-5DB5F80A40C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838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D67F2A-43D8-EAB1-830B-C2040B5D9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9" b="90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15FB2-ACED-5340-AF9E-2EC0A59EB335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1">
                  <a:lumMod val="50000"/>
                </a:schemeClr>
              </a:gs>
              <a:gs pos="74000">
                <a:schemeClr val="tx1">
                  <a:lumMod val="50000"/>
                </a:schemeClr>
              </a:gs>
              <a:gs pos="83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Ion Trapping Essential #3: Ultrahigh Vacuum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3E03-A683-CA4E-9C99-A41C4D521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8431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B149FD-26F7-3645-B4E7-BA8B8CC5EEA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sym typeface="Open San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sym typeface="Open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A5465-3529-1606-0126-0B7613E1A646}"/>
              </a:ext>
            </a:extLst>
          </p:cNvPr>
          <p:cNvSpPr txBox="1"/>
          <p:nvPr/>
        </p:nvSpPr>
        <p:spPr>
          <a:xfrm>
            <a:off x="149070" y="5570270"/>
            <a:ext cx="5363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UHV pressures ~10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-11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Torr allow us to trap our ion for long periods of time without atmospheric collisions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76315F2-FF62-1504-B402-9860A091B098}"/>
              </a:ext>
            </a:extLst>
          </p:cNvPr>
          <p:cNvSpPr/>
          <p:nvPr/>
        </p:nvSpPr>
        <p:spPr>
          <a:xfrm rot="5400000">
            <a:off x="5869583" y="745982"/>
            <a:ext cx="1528355" cy="1345474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8E907-0D0F-7ECB-C465-E7F167E975EC}"/>
              </a:ext>
            </a:extLst>
          </p:cNvPr>
          <p:cNvSpPr txBox="1"/>
          <p:nvPr/>
        </p:nvSpPr>
        <p:spPr>
          <a:xfrm>
            <a:off x="7157365" y="654541"/>
            <a:ext cx="3488864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Electrical feedthroughs for DC and RF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8527709-7142-62EE-8B3A-A1E3382A17A2}"/>
              </a:ext>
            </a:extLst>
          </p:cNvPr>
          <p:cNvSpPr/>
          <p:nvPr/>
        </p:nvSpPr>
        <p:spPr>
          <a:xfrm rot="16200000">
            <a:off x="5855439" y="5206249"/>
            <a:ext cx="1528355" cy="1345474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EB86B-29B8-7ABD-4B2A-6BD08AB372D0}"/>
              </a:ext>
            </a:extLst>
          </p:cNvPr>
          <p:cNvSpPr txBox="1"/>
          <p:nvPr/>
        </p:nvSpPr>
        <p:spPr>
          <a:xfrm>
            <a:off x="7175881" y="5787960"/>
            <a:ext cx="3823045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Imaging with camera or PMT for readout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A00A148-0BBD-25F8-44E0-D77338EFC5D0}"/>
              </a:ext>
            </a:extLst>
          </p:cNvPr>
          <p:cNvSpPr/>
          <p:nvPr/>
        </p:nvSpPr>
        <p:spPr>
          <a:xfrm rot="10800000">
            <a:off x="2965274" y="2756263"/>
            <a:ext cx="1528355" cy="1345474"/>
          </a:xfrm>
          <a:prstGeom prst="rightArrow">
            <a:avLst/>
          </a:prstGeom>
          <a:solidFill>
            <a:srgbClr val="FFFFFF"/>
          </a:solidFill>
          <a:ln w="15875" cap="flat">
            <a:solidFill>
              <a:schemeClr val="accent1"/>
            </a:solidFill>
            <a:prstDash val="solid"/>
            <a:round/>
          </a:ln>
          <a:effectLst>
            <a:outerShdw blurRad="38100" dist="25400" dir="2700000" rotWithShape="0">
              <a:srgbClr val="000000">
                <a:alpha val="6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34F18-E14E-272B-4147-FDEC830AD6DB}"/>
              </a:ext>
            </a:extLst>
          </p:cNvPr>
          <p:cNvSpPr txBox="1"/>
          <p:nvPr/>
        </p:nvSpPr>
        <p:spPr>
          <a:xfrm>
            <a:off x="149070" y="3183320"/>
            <a:ext cx="2659444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Vacuum pumps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CE3CAD-5431-8015-B9AA-8D5BB81B1B19}"/>
              </a:ext>
            </a:extLst>
          </p:cNvPr>
          <p:cNvGrpSpPr/>
          <p:nvPr/>
        </p:nvGrpSpPr>
        <p:grpSpPr>
          <a:xfrm>
            <a:off x="3150872" y="3116470"/>
            <a:ext cx="7770768" cy="1098350"/>
            <a:chOff x="3150872" y="3116470"/>
            <a:chExt cx="7770768" cy="1098350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CC846F27-F90F-4CF6-4BE7-385D53B2582F}"/>
                </a:ext>
              </a:extLst>
            </p:cNvPr>
            <p:cNvSpPr/>
            <p:nvPr/>
          </p:nvSpPr>
          <p:spPr>
            <a:xfrm rot="21057873">
              <a:off x="3150872" y="3481161"/>
              <a:ext cx="2697714" cy="733659"/>
            </a:xfrm>
            <a:prstGeom prst="rightArrow">
              <a:avLst/>
            </a:prstGeom>
            <a:solidFill>
              <a:srgbClr val="6D35FF"/>
            </a:solidFill>
            <a:ln w="15875" cap="flat">
              <a:solidFill>
                <a:schemeClr val="bg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Laser Access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03E0E65B-93AD-CDE0-0371-16F6DEA1631F}"/>
                </a:ext>
              </a:extLst>
            </p:cNvPr>
            <p:cNvSpPr/>
            <p:nvPr/>
          </p:nvSpPr>
          <p:spPr>
            <a:xfrm>
              <a:off x="8224160" y="3116470"/>
              <a:ext cx="2697480" cy="731520"/>
            </a:xfrm>
            <a:prstGeom prst="leftArrow">
              <a:avLst/>
            </a:prstGeom>
            <a:solidFill>
              <a:srgbClr val="FF0000"/>
            </a:solidFill>
            <a:ln w="15875" cap="flat">
              <a:solidFill>
                <a:schemeClr val="bg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Laser Access</a:t>
              </a:r>
            </a:p>
          </p:txBody>
        </p:sp>
      </p:grpSp>
      <p:pic>
        <p:nvPicPr>
          <p:cNvPr id="3074" name="Picture 2" descr="Scuba Cartoon Images - Free Download on Freepik">
            <a:extLst>
              <a:ext uri="{FF2B5EF4-FFF2-40B4-BE49-F238E27FC236}">
                <a16:creationId xmlns:a16="http://schemas.microsoft.com/office/drawing/2014/main" id="{FE6261AC-B3AA-DC99-069E-0926F4FB5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10864" r="13159" b="11428"/>
          <a:stretch/>
        </p:blipFill>
        <p:spPr bwMode="auto">
          <a:xfrm>
            <a:off x="10754028" y="142315"/>
            <a:ext cx="1330173" cy="14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0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TextBox 8"/>
          <p:cNvSpPr txBox="1"/>
          <p:nvPr/>
        </p:nvSpPr>
        <p:spPr>
          <a:xfrm>
            <a:off x="6478193" y="6488668"/>
            <a:ext cx="508248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Spivey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et al, 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IEEE Trans. on Quant. Phys.</a:t>
            </a:r>
            <a:r>
              <a:rPr kumimoji="0" sz="1400" b="0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5100111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(202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748" name="Title 1"/>
          <p:cNvSpPr txBox="1">
            <a:spLocks noGrp="1"/>
          </p:cNvSpPr>
          <p:nvPr>
            <p:ph type="title"/>
          </p:nvPr>
        </p:nvSpPr>
        <p:spPr>
          <a:xfrm>
            <a:off x="720647" y="87402"/>
            <a:ext cx="10480754" cy="570225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Compact </a:t>
            </a:r>
            <a:r>
              <a:rPr lang="en-US" dirty="0"/>
              <a:t>ultrahigh </a:t>
            </a:r>
            <a:r>
              <a:rPr dirty="0"/>
              <a:t>vacuum systems</a:t>
            </a:r>
          </a:p>
        </p:txBody>
      </p:sp>
      <p:sp>
        <p:nvSpPr>
          <p:cNvPr id="74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8744" y="215758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TextBox 7"/>
          <p:cNvSpPr txBox="1"/>
          <p:nvPr/>
        </p:nvSpPr>
        <p:spPr>
          <a:xfrm>
            <a:off x="3422406" y="6394039"/>
            <a:ext cx="17138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(photo credit:UMD)</a:t>
            </a:r>
          </a:p>
        </p:txBody>
      </p:sp>
      <p:pic>
        <p:nvPicPr>
          <p:cNvPr id="751" name="Picture 4" descr="Picture 4"/>
          <p:cNvPicPr>
            <a:picLocks noChangeAspect="1"/>
          </p:cNvPicPr>
          <p:nvPr/>
        </p:nvPicPr>
        <p:blipFill>
          <a:blip r:embed="rId2"/>
          <a:srcRect l="370" t="5504" b="19829"/>
          <a:stretch>
            <a:fillRect/>
          </a:stretch>
        </p:blipFill>
        <p:spPr>
          <a:xfrm>
            <a:off x="430652" y="3768941"/>
            <a:ext cx="5749089" cy="3013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E4B7A6-EC49-4788-8313-582BCE92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99" y="519668"/>
            <a:ext cx="4673600" cy="596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7F5061-20A9-99A0-BFA6-2F5095935121}"/>
              </a:ext>
            </a:extLst>
          </p:cNvPr>
          <p:cNvSpPr txBox="1"/>
          <p:nvPr/>
        </p:nvSpPr>
        <p:spPr>
          <a:xfrm>
            <a:off x="444137" y="966651"/>
            <a:ext cx="5865223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Enabled by microfabricated surface traps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Driven by the need for longer ion lifetimes, typically limited by vacuum quality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Compact UHV packages can fit inside cryostats where 4-10K temps freeze out many atmospheric collisions</a:t>
            </a:r>
          </a:p>
        </p:txBody>
      </p:sp>
    </p:spTree>
    <p:extLst>
      <p:ext uri="{BB962C8B-B14F-4D97-AF65-F5344CB8AC3E}">
        <p14:creationId xmlns:p14="http://schemas.microsoft.com/office/powerpoint/2010/main" val="2195520317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TextBox 8"/>
          <p:cNvSpPr txBox="1"/>
          <p:nvPr/>
        </p:nvSpPr>
        <p:spPr>
          <a:xfrm>
            <a:off x="6478193" y="6488668"/>
            <a:ext cx="508248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Spivey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et al, 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IEEE Trans. on Quant. Phys.</a:t>
            </a:r>
            <a:r>
              <a:rPr kumimoji="0" sz="1400" b="0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5100111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(202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</p:txBody>
      </p:sp>
      <p:sp>
        <p:nvSpPr>
          <p:cNvPr id="748" name="Title 1"/>
          <p:cNvSpPr txBox="1">
            <a:spLocks noGrp="1"/>
          </p:cNvSpPr>
          <p:nvPr>
            <p:ph type="title"/>
          </p:nvPr>
        </p:nvSpPr>
        <p:spPr>
          <a:xfrm>
            <a:off x="720647" y="87402"/>
            <a:ext cx="10480754" cy="570225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Compact </a:t>
            </a:r>
            <a:r>
              <a:rPr lang="en-US" dirty="0"/>
              <a:t>ultrahigh </a:t>
            </a:r>
            <a:r>
              <a:rPr dirty="0"/>
              <a:t>vacuum systems</a:t>
            </a:r>
          </a:p>
        </p:txBody>
      </p:sp>
      <p:sp>
        <p:nvSpPr>
          <p:cNvPr id="74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8744" y="215758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TextBox 7"/>
          <p:cNvSpPr txBox="1"/>
          <p:nvPr/>
        </p:nvSpPr>
        <p:spPr>
          <a:xfrm>
            <a:off x="3422406" y="6394039"/>
            <a:ext cx="17138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(photo credit:UMD)</a:t>
            </a:r>
          </a:p>
        </p:txBody>
      </p:sp>
      <p:pic>
        <p:nvPicPr>
          <p:cNvPr id="751" name="Picture 4" descr="Picture 4"/>
          <p:cNvPicPr>
            <a:picLocks noChangeAspect="1"/>
          </p:cNvPicPr>
          <p:nvPr/>
        </p:nvPicPr>
        <p:blipFill>
          <a:blip r:embed="rId2"/>
          <a:srcRect l="370" t="5504" b="19829"/>
          <a:stretch>
            <a:fillRect/>
          </a:stretch>
        </p:blipFill>
        <p:spPr>
          <a:xfrm>
            <a:off x="430652" y="3768941"/>
            <a:ext cx="5749089" cy="3013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E4B7A6-EC49-4788-8313-582BCE92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99" y="519668"/>
            <a:ext cx="4673600" cy="5969000"/>
          </a:xfrm>
          <a:prstGeom prst="rect">
            <a:avLst/>
          </a:prstGeom>
        </p:spPr>
      </p:pic>
      <p:grpSp>
        <p:nvGrpSpPr>
          <p:cNvPr id="3" name="Group 11">
            <a:extLst>
              <a:ext uri="{FF2B5EF4-FFF2-40B4-BE49-F238E27FC236}">
                <a16:creationId xmlns:a16="http://schemas.microsoft.com/office/drawing/2014/main" id="{080EE92B-1C26-2265-23A5-1B34C4081BAF}"/>
              </a:ext>
            </a:extLst>
          </p:cNvPr>
          <p:cNvGrpSpPr/>
          <p:nvPr/>
        </p:nvGrpSpPr>
        <p:grpSpPr>
          <a:xfrm>
            <a:off x="6296950" y="3768941"/>
            <a:ext cx="5749089" cy="2950209"/>
            <a:chOff x="0" y="-1"/>
            <a:chExt cx="5749088" cy="2950207"/>
          </a:xfrm>
        </p:grpSpPr>
        <p:pic>
          <p:nvPicPr>
            <p:cNvPr id="4" name="Picture 2" descr="Picture 2">
              <a:extLst>
                <a:ext uri="{FF2B5EF4-FFF2-40B4-BE49-F238E27FC236}">
                  <a16:creationId xmlns:a16="http://schemas.microsoft.com/office/drawing/2014/main" id="{50570A5A-BD5B-92E3-C344-7179727D2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2964"/>
            <a:stretch>
              <a:fillRect/>
            </a:stretch>
          </p:blipFill>
          <p:spPr>
            <a:xfrm>
              <a:off x="0" y="-1"/>
              <a:ext cx="5749088" cy="2950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309CBF-4D6B-FA22-C404-877CAA259E62}"/>
                </a:ext>
              </a:extLst>
            </p:cNvPr>
            <p:cNvSpPr txBox="1"/>
            <p:nvPr/>
          </p:nvSpPr>
          <p:spPr>
            <a:xfrm>
              <a:off x="112730" y="124625"/>
              <a:ext cx="132415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/>
                  <a:cs typeface="Open Sans"/>
                  <a:sym typeface="Open Sans"/>
                </a:rPr>
                <a:t>ColdQuanta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DB5768-C124-91DC-88A8-43E0DE784025}"/>
              </a:ext>
            </a:extLst>
          </p:cNvPr>
          <p:cNvSpPr txBox="1"/>
          <p:nvPr/>
        </p:nvSpPr>
        <p:spPr>
          <a:xfrm>
            <a:off x="444137" y="966651"/>
            <a:ext cx="5865223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Enabled by microfabricated surface traps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Driven by the need for longer ion lifetimes, typically limited by vacuum quality</a:t>
            </a:r>
          </a:p>
          <a:p>
            <a:pPr marL="285750" marR="0" lvl="0" indent="-28575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Compact UHV packages can fit inside cryostats where 4-10K temps freeze out many atmospheric collisions</a:t>
            </a:r>
          </a:p>
        </p:txBody>
      </p:sp>
    </p:spTree>
    <p:extLst>
      <p:ext uri="{BB962C8B-B14F-4D97-AF65-F5344CB8AC3E}">
        <p14:creationId xmlns:p14="http://schemas.microsoft.com/office/powerpoint/2010/main" val="2417733390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itle 1"/>
          <p:cNvSpPr txBox="1">
            <a:spLocks noGrp="1"/>
          </p:cNvSpPr>
          <p:nvPr>
            <p:ph type="title"/>
          </p:nvPr>
        </p:nvSpPr>
        <p:spPr>
          <a:xfrm>
            <a:off x="720647" y="87402"/>
            <a:ext cx="10480754" cy="570225"/>
          </a:xfrm>
          <a:prstGeom prst="rect">
            <a:avLst/>
          </a:prstGeom>
        </p:spPr>
        <p:txBody>
          <a:bodyPr/>
          <a:lstStyle/>
          <a:p>
            <a:r>
              <a:rPr dirty="0"/>
              <a:t>Compact </a:t>
            </a:r>
            <a:r>
              <a:rPr lang="en-US" dirty="0"/>
              <a:t>ultrahigh </a:t>
            </a:r>
            <a:r>
              <a:rPr dirty="0"/>
              <a:t>vacuum systems</a:t>
            </a:r>
            <a:r>
              <a:rPr lang="en-US" dirty="0"/>
              <a:t> for clocks and computing</a:t>
            </a:r>
            <a:endParaRPr dirty="0"/>
          </a:p>
        </p:txBody>
      </p:sp>
      <p:sp>
        <p:nvSpPr>
          <p:cNvPr id="74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8744" y="215758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0" name="TextBox 7"/>
          <p:cNvSpPr txBox="1"/>
          <p:nvPr/>
        </p:nvSpPr>
        <p:spPr>
          <a:xfrm>
            <a:off x="3422406" y="6394039"/>
            <a:ext cx="17138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(photo credit:UMD)</a:t>
            </a:r>
          </a:p>
        </p:txBody>
      </p:sp>
      <p:pic>
        <p:nvPicPr>
          <p:cNvPr id="8" name="Picture 6" descr="Picture 6">
            <a:extLst>
              <a:ext uri="{FF2B5EF4-FFF2-40B4-BE49-F238E27FC236}">
                <a16:creationId xmlns:a16="http://schemas.microsoft.com/office/drawing/2014/main" id="{45C7065B-0364-BFE9-7A1C-4143949A5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297" y="1969478"/>
            <a:ext cx="5962767" cy="4718112"/>
          </a:xfrm>
          <a:prstGeom prst="rect">
            <a:avLst/>
          </a:prstGeom>
          <a:ln w="19050">
            <a:solidFill>
              <a:srgbClr val="3C3C3C"/>
            </a:solidFill>
          </a:ln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8EE0ED51-1CD8-2196-4052-86C11C4B6FA5}"/>
              </a:ext>
            </a:extLst>
          </p:cNvPr>
          <p:cNvSpPr txBox="1">
            <a:spLocks/>
          </p:cNvSpPr>
          <p:nvPr/>
        </p:nvSpPr>
        <p:spPr>
          <a:xfrm>
            <a:off x="462280" y="1425860"/>
            <a:ext cx="5486400" cy="4006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Enables longer lifetimes for larger qubit numbers via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cryo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pumping.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Open Sans"/>
              <a:ea typeface="Open Sans"/>
              <a:cs typeface="Open Sans"/>
              <a:sym typeface="Wingdings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465BF-F63D-655D-FD25-FFC96DC47C22}"/>
              </a:ext>
            </a:extLst>
          </p:cNvPr>
          <p:cNvSpPr txBox="1"/>
          <p:nvPr/>
        </p:nvSpPr>
        <p:spPr>
          <a:xfrm>
            <a:off x="2151704" y="964197"/>
            <a:ext cx="112787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Qubits: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5BC59DB-6806-D338-4627-81D36CC5246B}"/>
              </a:ext>
            </a:extLst>
          </p:cNvPr>
          <p:cNvSpPr txBox="1">
            <a:spLocks/>
          </p:cNvSpPr>
          <p:nvPr/>
        </p:nvSpPr>
        <p:spPr>
          <a:xfrm>
            <a:off x="462280" y="3263681"/>
            <a:ext cx="5486400" cy="3263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1pPr>
            <a:lvl2pPr marL="518658" marR="0" indent="-317500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2pPr>
            <a:lvl3pPr marL="792244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3pPr>
            <a:lvl4pPr marL="975115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4pPr>
            <a:lvl5pPr marL="1157986" marR="0" indent="-408214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▪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5pPr>
            <a:lvl6pPr marL="119791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6pPr>
            <a:lvl7pPr marL="139790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7pPr>
            <a:lvl8pPr marL="1597891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8pPr>
            <a:lvl9pPr marL="1797882" marR="0" indent="-326555" algn="l" defTabSz="914353" rtl="0" latinLnBrk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Tx/>
              <a:buChar char="◦"/>
              <a:tabLst/>
              <a:defRPr sz="2000" b="0" i="0" u="none" strike="noStrike" cap="none" spc="0" baseline="0">
                <a:solidFill>
                  <a:srgbClr val="404040"/>
                </a:solidFill>
                <a:uFillTx/>
                <a:latin typeface="+mj-lt"/>
                <a:ea typeface="+mj-ea"/>
                <a:cs typeface="+mj-cs"/>
                <a:sym typeface="Open Sans"/>
              </a:defRPr>
            </a:lvl9pPr>
          </a:lstStyle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Decreases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SWaP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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deployability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Wingdings" pitchFamily="2" charset="2"/>
              </a:rPr>
              <a:t>.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Further reduction in size if integrated photonics eliminate the need for viewports and/or optical feedthroughs.</a:t>
            </a:r>
          </a:p>
          <a:p>
            <a:pPr marL="0" marR="0" lvl="0" indent="0" algn="l" defTabSz="914353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dirty="0">
                <a:latin typeface="Open Sans"/>
                <a:ea typeface="Open Sans"/>
                <a:cs typeface="Open Sans"/>
              </a:rPr>
              <a:t>Further reduction in size if electronic signals can be routed external to the vacuum system (no electrical feedthroughs).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E7F2D-B038-6C9C-6083-42FD78DCD365}"/>
              </a:ext>
            </a:extLst>
          </p:cNvPr>
          <p:cNvSpPr txBox="1"/>
          <p:nvPr/>
        </p:nvSpPr>
        <p:spPr>
          <a:xfrm>
            <a:off x="2191779" y="2753358"/>
            <a:ext cx="108779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Clocks:</a:t>
            </a:r>
          </a:p>
        </p:txBody>
      </p:sp>
    </p:spTree>
    <p:extLst>
      <p:ext uri="{BB962C8B-B14F-4D97-AF65-F5344CB8AC3E}">
        <p14:creationId xmlns:p14="http://schemas.microsoft.com/office/powerpoint/2010/main" val="2726022956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Title 1"/>
          <p:cNvSpPr txBox="1">
            <a:spLocks noGrp="1"/>
          </p:cNvSpPr>
          <p:nvPr>
            <p:ph type="title"/>
          </p:nvPr>
        </p:nvSpPr>
        <p:spPr>
          <a:xfrm>
            <a:off x="720647" y="87402"/>
            <a:ext cx="10480754" cy="570225"/>
          </a:xfrm>
          <a:prstGeom prst="rect">
            <a:avLst/>
          </a:prstGeom>
        </p:spPr>
        <p:txBody>
          <a:bodyPr/>
          <a:lstStyle/>
          <a:p>
            <a:r>
              <a:t>Compact vacuum systems</a:t>
            </a:r>
          </a:p>
        </p:txBody>
      </p:sp>
      <p:sp>
        <p:nvSpPr>
          <p:cNvPr id="77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28744" y="215758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775" name="TextBox 4"/>
          <p:cNvSpPr txBox="1"/>
          <p:nvPr/>
        </p:nvSpPr>
        <p:spPr>
          <a:xfrm>
            <a:off x="282555" y="828571"/>
            <a:ext cx="7147420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514350" indent="-285750">
              <a:buSzPct val="100000"/>
              <a:buFont typeface="Arial"/>
              <a:buChar char="•"/>
              <a:defRPr sz="1600"/>
            </a:pPr>
            <a:r>
              <a:t>2.3E-11 Torr in custom compact vacuum package</a:t>
            </a:r>
          </a:p>
          <a:p>
            <a:pPr marL="514350" indent="-285750">
              <a:buSzPct val="100000"/>
              <a:buFont typeface="Arial"/>
              <a:buChar char="•"/>
              <a:defRPr sz="1600"/>
            </a:pPr>
            <a:r>
              <a:t>Sufficient for long ion lifetimes in the final clock demonstrator</a:t>
            </a:r>
          </a:p>
          <a:p>
            <a:pPr marL="514350" indent="-285750">
              <a:buSzPct val="100000"/>
              <a:buFont typeface="Arial"/>
              <a:buChar char="•"/>
              <a:defRPr sz="1600"/>
            </a:pPr>
            <a:r>
              <a:t>Edge coupling can happen in atmosphere</a:t>
            </a:r>
          </a:p>
        </p:txBody>
      </p:sp>
      <p:pic>
        <p:nvPicPr>
          <p:cNvPr id="776" name="Picture 5" descr="Picture 5"/>
          <p:cNvPicPr>
            <a:picLocks noChangeAspect="1"/>
          </p:cNvPicPr>
          <p:nvPr/>
        </p:nvPicPr>
        <p:blipFill>
          <a:blip r:embed="rId3"/>
          <a:srcRect l="1772" t="11491" r="13579" b="24772"/>
          <a:stretch>
            <a:fillRect/>
          </a:stretch>
        </p:blipFill>
        <p:spPr>
          <a:xfrm>
            <a:off x="7089439" y="4690157"/>
            <a:ext cx="4664248" cy="2074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439" y="828571"/>
            <a:ext cx="4664248" cy="3690643"/>
          </a:xfrm>
          <a:prstGeom prst="rect">
            <a:avLst/>
          </a:prstGeom>
          <a:ln w="19050">
            <a:solidFill>
              <a:srgbClr val="3C3C3C"/>
            </a:solidFill>
          </a:ln>
        </p:spPr>
      </p:pic>
      <p:pic>
        <p:nvPicPr>
          <p:cNvPr id="778" name="Picture 7" descr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97" y="1659568"/>
            <a:ext cx="5405142" cy="5105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746" y="2353491"/>
            <a:ext cx="3960662" cy="4204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1"/>
          <p:cNvSpPr txBox="1">
            <a:spLocks noGrp="1"/>
          </p:cNvSpPr>
          <p:nvPr>
            <p:ph type="title"/>
          </p:nvPr>
        </p:nvSpPr>
        <p:spPr>
          <a:xfrm>
            <a:off x="720647" y="87402"/>
            <a:ext cx="10480754" cy="5702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Recap</a:t>
            </a:r>
            <a:endParaRPr dirty="0"/>
          </a:p>
        </p:txBody>
      </p:sp>
      <p:sp>
        <p:nvSpPr>
          <p:cNvPr id="39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720647" y="1429232"/>
            <a:ext cx="10069273" cy="46362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“Macroscopic” 3D to microfabricated surface traps for confinement</a:t>
            </a:r>
          </a:p>
          <a:p>
            <a:pPr marL="975858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Enables manufacturability, reproducibility, control, and low </a:t>
            </a:r>
            <a:r>
              <a:rPr lang="en-US" dirty="0" err="1"/>
              <a:t>SWaP</a:t>
            </a:r>
            <a:endParaRPr lang="en-US" dirty="0"/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Light Delivery with integrated photonics</a:t>
            </a:r>
          </a:p>
          <a:p>
            <a:pPr marL="975858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Enables multi-ion addressing in 2D geometries</a:t>
            </a:r>
          </a:p>
          <a:p>
            <a:pPr marL="975858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Increases beam stability and </a:t>
            </a:r>
            <a:r>
              <a:rPr lang="en-US" dirty="0" err="1"/>
              <a:t>deployability</a:t>
            </a:r>
            <a:endParaRPr lang="en-US" dirty="0"/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en-US" dirty="0"/>
              <a:t>Compact, Integrated Ultrahigh Vacuum systems</a:t>
            </a:r>
          </a:p>
          <a:p>
            <a:pPr marL="975858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Enables longer ion lifetimes due to compatibility with </a:t>
            </a:r>
            <a:r>
              <a:rPr lang="en-US" dirty="0" err="1"/>
              <a:t>cryo</a:t>
            </a:r>
            <a:r>
              <a:rPr lang="en-US" dirty="0"/>
              <a:t> systems</a:t>
            </a:r>
          </a:p>
          <a:p>
            <a:pPr marL="975858" lvl="1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Significant reduction in </a:t>
            </a:r>
            <a:r>
              <a:rPr lang="en-US" dirty="0" err="1"/>
              <a:t>SWaP</a:t>
            </a:r>
            <a:r>
              <a:rPr lang="en-US" dirty="0"/>
              <a:t> is feasible</a:t>
            </a:r>
          </a:p>
        </p:txBody>
      </p:sp>
      <p:sp>
        <p:nvSpPr>
          <p:cNvPr id="39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78186" y="215758"/>
            <a:ext cx="203025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ct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otPlusLin_014">
            <a:hlinkClick r:id="" action="ppaction://media"/>
            <a:extLst>
              <a:ext uri="{FF2B5EF4-FFF2-40B4-BE49-F238E27FC236}">
                <a16:creationId xmlns:a16="http://schemas.microsoft.com/office/drawing/2014/main" id="{CDA69802-C4C6-3EF7-4D7E-7FAB663F7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98" y="6190775"/>
            <a:ext cx="11932094" cy="5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861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4FB6-B63D-D921-1CA7-573C8047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lots of </a:t>
            </a:r>
            <a:r>
              <a:rPr lang="en-US" b="1" dirty="0"/>
              <a:t>Quantum Technologies </a:t>
            </a:r>
            <a:r>
              <a:rPr lang="en-US" dirty="0"/>
              <a:t>to choose from!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AE94BF-92A1-B999-7FB0-B48DB0321AD7}"/>
              </a:ext>
            </a:extLst>
          </p:cNvPr>
          <p:cNvSpPr/>
          <p:nvPr/>
        </p:nvSpPr>
        <p:spPr>
          <a:xfrm>
            <a:off x="325821" y="1023083"/>
            <a:ext cx="3716505" cy="6659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Neutral Atoms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63B237-9CDE-5DD1-EDE7-C94B3DF4DA6D}"/>
              </a:ext>
            </a:extLst>
          </p:cNvPr>
          <p:cNvSpPr/>
          <p:nvPr/>
        </p:nvSpPr>
        <p:spPr>
          <a:xfrm>
            <a:off x="8149676" y="1023083"/>
            <a:ext cx="3716505" cy="6659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Superconducting Josephson Junctions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8280E7-9A2A-E257-46E1-70DE04AD2ADD}"/>
              </a:ext>
            </a:extLst>
          </p:cNvPr>
          <p:cNvSpPr/>
          <p:nvPr/>
        </p:nvSpPr>
        <p:spPr>
          <a:xfrm>
            <a:off x="4237749" y="1029238"/>
            <a:ext cx="3716505" cy="6659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Trapped 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D85AB2-8CB9-EFB6-A7AD-7F73CED97C12}"/>
              </a:ext>
            </a:extLst>
          </p:cNvPr>
          <p:cNvSpPr/>
          <p:nvPr/>
        </p:nvSpPr>
        <p:spPr>
          <a:xfrm>
            <a:off x="325821" y="3876639"/>
            <a:ext cx="3716505" cy="6659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Photons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202CFA-C399-5CE4-CBE7-66418F407CF7}"/>
              </a:ext>
            </a:extLst>
          </p:cNvPr>
          <p:cNvSpPr/>
          <p:nvPr/>
        </p:nvSpPr>
        <p:spPr>
          <a:xfrm>
            <a:off x="8149676" y="3876639"/>
            <a:ext cx="3716505" cy="6659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Spin Qubits</a:t>
            </a:r>
          </a:p>
        </p:txBody>
      </p:sp>
      <p:pic>
        <p:nvPicPr>
          <p:cNvPr id="1026" name="Picture 2" descr="A prototype of QuEra's neutral atom quantum computer.">
            <a:extLst>
              <a:ext uri="{FF2B5EF4-FFF2-40B4-BE49-F238E27FC236}">
                <a16:creationId xmlns:a16="http://schemas.microsoft.com/office/drawing/2014/main" id="{C97A4233-8D97-DB53-F7BF-CA3C072B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1" y="1805942"/>
            <a:ext cx="3429023" cy="19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3D47D-935F-5091-1476-35F1AE83E6A9}"/>
              </a:ext>
            </a:extLst>
          </p:cNvPr>
          <p:cNvSpPr txBox="1"/>
          <p:nvPr/>
        </p:nvSpPr>
        <p:spPr>
          <a:xfrm>
            <a:off x="2610926" y="1805942"/>
            <a:ext cx="127374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QuEra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7A76D58-9A09-3F82-269B-3C997D13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0" y="4684449"/>
            <a:ext cx="3429023" cy="19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DD3320-F9CF-0727-9BD9-5E579AD30070}"/>
              </a:ext>
            </a:extLst>
          </p:cNvPr>
          <p:cNvSpPr txBox="1"/>
          <p:nvPr/>
        </p:nvSpPr>
        <p:spPr>
          <a:xfrm>
            <a:off x="2724225" y="6296766"/>
            <a:ext cx="117435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USTC</a:t>
            </a:r>
          </a:p>
        </p:txBody>
      </p:sp>
      <p:pic>
        <p:nvPicPr>
          <p:cNvPr id="1030" name="Picture 6" descr="silicon-spin quantum bit ">
            <a:extLst>
              <a:ext uri="{FF2B5EF4-FFF2-40B4-BE49-F238E27FC236}">
                <a16:creationId xmlns:a16="http://schemas.microsoft.com/office/drawing/2014/main" id="{51456371-CCDF-6D5B-DE40-10375B77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19" y="4675716"/>
            <a:ext cx="3429023" cy="19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D1D0D-0A4E-6A49-7D77-16C874589AB0}"/>
              </a:ext>
            </a:extLst>
          </p:cNvPr>
          <p:cNvSpPr txBox="1"/>
          <p:nvPr/>
        </p:nvSpPr>
        <p:spPr>
          <a:xfrm>
            <a:off x="10128095" y="6305901"/>
            <a:ext cx="159434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Princeton</a:t>
            </a:r>
          </a:p>
        </p:txBody>
      </p:sp>
      <p:pic>
        <p:nvPicPr>
          <p:cNvPr id="1032" name="Picture 8" descr="Layout of IBM's five qubit processor">
            <a:extLst>
              <a:ext uri="{FF2B5EF4-FFF2-40B4-BE49-F238E27FC236}">
                <a16:creationId xmlns:a16="http://schemas.microsoft.com/office/drawing/2014/main" id="{9B97E936-9504-5792-E8BB-E9796AA4A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18" y="1805942"/>
            <a:ext cx="3429022" cy="19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CC4ACA-30CF-F20D-C9E8-1383E552B2F1}"/>
              </a:ext>
            </a:extLst>
          </p:cNvPr>
          <p:cNvSpPr txBox="1"/>
          <p:nvPr/>
        </p:nvSpPr>
        <p:spPr>
          <a:xfrm>
            <a:off x="10652275" y="3435726"/>
            <a:ext cx="107016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IBM</a:t>
            </a:r>
          </a:p>
        </p:txBody>
      </p:sp>
      <p:pic>
        <p:nvPicPr>
          <p:cNvPr id="13" name="Picture 4" descr="Picture 4">
            <a:extLst>
              <a:ext uri="{FF2B5EF4-FFF2-40B4-BE49-F238E27FC236}">
                <a16:creationId xmlns:a16="http://schemas.microsoft.com/office/drawing/2014/main" id="{D1BE0281-48CB-1911-388A-0B1FDAFB27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06" b="5540"/>
          <a:stretch>
            <a:fillRect/>
          </a:stretch>
        </p:blipFill>
        <p:spPr>
          <a:xfrm>
            <a:off x="4352356" y="1819004"/>
            <a:ext cx="3487288" cy="23346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4ED747-BDA4-91A6-F33C-28FCB3F38E0A}"/>
              </a:ext>
            </a:extLst>
          </p:cNvPr>
          <p:cNvSpPr txBox="1"/>
          <p:nvPr/>
        </p:nvSpPr>
        <p:spPr>
          <a:xfrm>
            <a:off x="4788087" y="3845846"/>
            <a:ext cx="254332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Sandia HOA-2 (UMD)</a:t>
            </a:r>
          </a:p>
        </p:txBody>
      </p:sp>
    </p:spTree>
    <p:extLst>
      <p:ext uri="{BB962C8B-B14F-4D97-AF65-F5344CB8AC3E}">
        <p14:creationId xmlns:p14="http://schemas.microsoft.com/office/powerpoint/2010/main" val="93119295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Title 1"/>
          <p:cNvSpPr txBox="1">
            <a:spLocks noGrp="1"/>
          </p:cNvSpPr>
          <p:nvPr>
            <p:ph type="title"/>
          </p:nvPr>
        </p:nvSpPr>
        <p:spPr>
          <a:xfrm>
            <a:off x="613301" y="10757"/>
            <a:ext cx="10892895" cy="665939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974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82439" y="474495"/>
            <a:ext cx="301909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6" name="TextBox 4"/>
          <p:cNvSpPr txBox="1"/>
          <p:nvPr/>
        </p:nvSpPr>
        <p:spPr>
          <a:xfrm>
            <a:off x="2505747" y="1082368"/>
            <a:ext cx="1456487" cy="3108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u="sng"/>
            </a:pPr>
            <a:r>
              <a:rPr kumimoji="0" sz="1400" b="1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Fabrication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Matt Delaney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Ray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Haltli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Ed Heller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Jeff Hunker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Tipp Jennings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Nick Jimenez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Becky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Loviza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Zach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Meinelt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Chris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Nordquist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Eric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John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Rembetski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Corrie Sadler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Ben Thurston</a:t>
            </a:r>
          </a:p>
        </p:txBody>
      </p:sp>
      <p:sp>
        <p:nvSpPr>
          <p:cNvPr id="977" name="TextBox 5"/>
          <p:cNvSpPr txBox="1"/>
          <p:nvPr/>
        </p:nvSpPr>
        <p:spPr>
          <a:xfrm>
            <a:off x="4174485" y="1082368"/>
            <a:ext cx="1597551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u="sng"/>
            </a:pPr>
            <a:r>
              <a:rPr kumimoji="0" sz="1400" b="1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Theory/Software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Josh Goldberg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Andrew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Landahl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Ben Morrison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Tim Proctor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Kenny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Rudinger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Antonio Russo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Brandon </a:t>
            </a:r>
            <a:r>
              <a:rPr kumimoji="0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Ruzic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Jay Van Der Wall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Kevin Young </a:t>
            </a:r>
          </a:p>
        </p:txBody>
      </p:sp>
      <p:sp>
        <p:nvSpPr>
          <p:cNvPr id="979" name="TextBox 8"/>
          <p:cNvSpPr txBox="1"/>
          <p:nvPr/>
        </p:nvSpPr>
        <p:spPr>
          <a:xfrm>
            <a:off x="0" y="6528526"/>
            <a:ext cx="1206884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80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This work is supported by the Defense Advanced Research Projects Activity (DARPA).  Sandia National Laboratories is a </a:t>
            </a:r>
            <a:r>
              <a:rPr kumimoji="0" sz="8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multimission</a:t>
            </a:r>
            <a:r>
              <a:rPr kumimoji="0" sz="8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</a:p>
        </p:txBody>
      </p:sp>
      <p:pic>
        <p:nvPicPr>
          <p:cNvPr id="980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96" y="359270"/>
            <a:ext cx="1239028" cy="37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526" y="367418"/>
            <a:ext cx="1114326" cy="374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873" y="343725"/>
            <a:ext cx="874182" cy="47579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66D31-F3FE-1055-374F-C0B9162B29CD}"/>
              </a:ext>
            </a:extLst>
          </p:cNvPr>
          <p:cNvSpPr txBox="1"/>
          <p:nvPr/>
        </p:nvSpPr>
        <p:spPr>
          <a:xfrm>
            <a:off x="484348" y="1082368"/>
            <a:ext cx="1809148" cy="35394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Experimentalists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Todd Barrick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Ashlyn Burch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Matt Chow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Susan Clark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Craig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Hogle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Megan Ivory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Joon Kwon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Lobser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Hayden McGuinness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Melissa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Revelle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Theala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Redhouse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Will Setzer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Sterk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Dan Stick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Chris Yale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7B225-D382-9A61-C6BB-ADB1E000D6B2}"/>
              </a:ext>
            </a:extLst>
          </p:cNvPr>
          <p:cNvSpPr txBox="1"/>
          <p:nvPr/>
        </p:nvSpPr>
        <p:spPr>
          <a:xfrm>
            <a:off x="6096000" y="1082368"/>
            <a:ext cx="1703349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Engineering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Dave Bossert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James Burkart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Mike Gehl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Nick Karl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Rex Kay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Madelyn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Kosednar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Stefan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Lepkowski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Chris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Nordquist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Brad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Salzbrenner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Bill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Sweatt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Ted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Winrow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D9639-F955-5987-FE5D-BAF819830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9" b="37871"/>
          <a:stretch/>
        </p:blipFill>
        <p:spPr>
          <a:xfrm>
            <a:off x="4455711" y="4019638"/>
            <a:ext cx="7380784" cy="2403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CE898-A0B5-BD9F-438C-1C878E506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105" y="137139"/>
            <a:ext cx="736600" cy="787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3AFC123-9431-432F-04BC-F8E1B1C5811F}"/>
              </a:ext>
            </a:extLst>
          </p:cNvPr>
          <p:cNvGrpSpPr/>
          <p:nvPr/>
        </p:nvGrpSpPr>
        <p:grpSpPr>
          <a:xfrm>
            <a:off x="182439" y="4478809"/>
            <a:ext cx="3941619" cy="1603990"/>
            <a:chOff x="8007445" y="1101845"/>
            <a:chExt cx="3941619" cy="16039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E85110-17E5-4929-E1F9-6A338E58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0753" y="1101845"/>
              <a:ext cx="1618311" cy="1603990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12E937-3815-3CEE-B041-02E5096265C9}"/>
                </a:ext>
              </a:extLst>
            </p:cNvPr>
            <p:cNvSpPr txBox="1"/>
            <p:nvPr/>
          </p:nvSpPr>
          <p:spPr>
            <a:xfrm>
              <a:off x="8007445" y="1730988"/>
              <a:ext cx="2266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i="1" kern="0" dirty="0">
                  <a:solidFill>
                    <a:srgbClr val="120EFF"/>
                  </a:solidFill>
                </a:rPr>
                <a:t>Visit the QSCOUT website: </a:t>
              </a:r>
              <a:r>
                <a:rPr lang="en-US" sz="1200" b="1" i="1" kern="0" dirty="0">
                  <a:solidFill>
                    <a:srgbClr val="120EFF"/>
                  </a:solidFill>
                </a:rPr>
                <a:t>https://qscout.sandia.gov </a:t>
              </a:r>
            </a:p>
            <a:p>
              <a:pPr marL="0" marR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i="1" kern="0" dirty="0">
                  <a:solidFill>
                    <a:srgbClr val="120EFF"/>
                  </a:solidFill>
                </a:rPr>
                <a:t>or email </a:t>
              </a:r>
              <a:r>
                <a:rPr lang="en-US" sz="1200" b="1" i="1" kern="0" dirty="0">
                  <a:solidFill>
                    <a:srgbClr val="120EFF"/>
                  </a:solidFill>
                </a:rPr>
                <a:t>qscout@sandia.gov</a:t>
              </a:r>
              <a:endParaRPr kumimoji="0" lang="en-US" sz="1200" i="1" u="none" strike="noStrike" kern="0" cap="none" spc="0" normalizeH="0" baseline="0" noProof="0" dirty="0">
                <a:ln>
                  <a:noFill/>
                </a:ln>
                <a:solidFill>
                  <a:srgbClr val="120EFF"/>
                </a:solidFill>
                <a:uLnTx/>
                <a:uFillTx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EAF6A20-633D-3A4F-0A9C-F0EFFD6214D1}"/>
              </a:ext>
            </a:extLst>
          </p:cNvPr>
          <p:cNvSpPr txBox="1"/>
          <p:nvPr/>
        </p:nvSpPr>
        <p:spPr>
          <a:xfrm>
            <a:off x="8136538" y="2454854"/>
            <a:ext cx="3727942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3C3C3C"/>
                </a:solidFill>
                <a:latin typeface="+mj-lt"/>
                <a:ea typeface="+mj-ea"/>
                <a:cs typeface="+mj-cs"/>
                <a:sym typeface="Open Sans"/>
              </a:rPr>
              <a:t>Ask about summer internships: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C3C3C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  <a:hlinkClick r:id="rId8"/>
              </a:rPr>
              <a:t>www.sandia.jobs/jobs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C3C3C"/>
              </a:solidFill>
              <a:effectLst/>
              <a:uFillTx/>
              <a:latin typeface="+mj-lt"/>
              <a:ea typeface="+mj-ea"/>
              <a:cs typeface="+mj-cs"/>
              <a:sym typeface="Open Sans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C3C3C"/>
                </a:solidFill>
                <a:latin typeface="+mj-lt"/>
                <a:ea typeface="+mj-ea"/>
                <a:cs typeface="+mj-cs"/>
                <a:sym typeface="Open Sans"/>
                <a:hlinkClick r:id="rId9"/>
              </a:rPr>
              <a:t>mkivory@sandia.gov</a:t>
            </a:r>
            <a:endParaRPr lang="en-US" dirty="0">
              <a:solidFill>
                <a:srgbClr val="3C3C3C"/>
              </a:solidFill>
              <a:latin typeface="+mj-lt"/>
              <a:ea typeface="+mj-ea"/>
              <a:cs typeface="+mj-cs"/>
              <a:sym typeface="Open Sans"/>
            </a:endParaRP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C3C3C"/>
                </a:solidFill>
                <a:effectLst/>
                <a:uFillTx/>
                <a:latin typeface="+mj-lt"/>
                <a:ea typeface="+mj-ea"/>
                <a:cs typeface="+mj-cs"/>
                <a:sym typeface="Open Sans"/>
              </a:rPr>
              <a:t>Or come talk to me!</a:t>
            </a:r>
          </a:p>
        </p:txBody>
      </p:sp>
    </p:spTree>
    <p:extLst>
      <p:ext uri="{BB962C8B-B14F-4D97-AF65-F5344CB8AC3E}">
        <p14:creationId xmlns:p14="http://schemas.microsoft.com/office/powerpoint/2010/main" val="9317473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1B22-8B0C-9CC5-F314-B0828F7C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QIS at Sandia National Laboratories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DB66-C2CC-43D3-6547-C6EFE762F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419" y="882162"/>
            <a:ext cx="8338130" cy="5701518"/>
          </a:xfrm>
        </p:spPr>
        <p:txBody>
          <a:bodyPr>
            <a:normAutofit lnSpcReduction="10000"/>
          </a:bodyPr>
          <a:lstStyle/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Sandia has been investing in a huge breadth of quantum and quantum enabling technologies for 15+ years</a:t>
            </a:r>
            <a:r>
              <a:rPr lang="en-US" b="1" i="0" dirty="0">
                <a:solidFill>
                  <a:srgbClr val="000000"/>
                </a:solidFill>
                <a:effectLst/>
              </a:rPr>
              <a:t>​</a:t>
            </a:r>
            <a:endParaRPr lang="en-US" b="1" i="0" dirty="0">
              <a:effectLst/>
            </a:endParaRPr>
          </a:p>
          <a:p>
            <a:pPr marL="342900" indent="-342900" algn="l" rtl="0" fontAlgn="base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Multiple qubit technologies:  Ion traps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Neutral atoms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​, Silicon spin qubits, superconducting Josephson junction qubits</a:t>
            </a:r>
            <a:endParaRPr lang="en-US" b="0" i="0" dirty="0">
              <a:effectLst/>
            </a:endParaRPr>
          </a:p>
          <a:p>
            <a:pPr marL="342900" indent="-342900" algn="l" rtl="0" fontAlgn="base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Multiple quantum sensing projects: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clocks, magnetometers, electric field sensors, inertial sensors</a:t>
            </a:r>
            <a:endParaRPr lang="en-US" b="0" i="0" dirty="0">
              <a:effectLst/>
            </a:endParaRPr>
          </a:p>
          <a:p>
            <a:pPr marL="342900" indent="-342900" algn="l" rtl="0" fontAlgn="base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Emerging technology: Diamond vacancies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</a:t>
            </a:r>
            <a:endParaRPr lang="en-US" b="0" i="0" dirty="0">
              <a:effectLst/>
            </a:endParaRPr>
          </a:p>
          <a:p>
            <a:pPr marL="342900" indent="-342900" algn="l" rtl="0" fontAlgn="base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Enabling technology: Silicon &amp; III/V photonics spanning UV to SWIR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</a:t>
            </a:r>
            <a:endParaRPr lang="en-US" b="0" i="0" dirty="0">
              <a:effectLst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Existing collaborative quantum research projects</a:t>
            </a:r>
            <a:r>
              <a:rPr lang="en-US" b="1" i="0" dirty="0">
                <a:solidFill>
                  <a:srgbClr val="000000"/>
                </a:solidFill>
                <a:effectLst/>
              </a:rPr>
              <a:t>​</a:t>
            </a:r>
            <a:endParaRPr lang="en-US" b="1" i="0" dirty="0">
              <a:effectLst/>
            </a:endParaRPr>
          </a:p>
          <a:p>
            <a:pPr marL="342900" indent="-342900" algn="l" rtl="0" fontAlgn="base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QSCOUT – Trapped Ion User </a:t>
            </a:r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estbed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</a:t>
            </a:r>
          </a:p>
          <a:p>
            <a:pPr marL="342900" indent="-342900" algn="l" rtl="0" fontAlgn="base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Quantum Systems Accelerator</a:t>
            </a:r>
            <a:endParaRPr lang="en-US" b="0" i="0" dirty="0">
              <a:effectLst/>
            </a:endParaRPr>
          </a:p>
          <a:p>
            <a:pPr marL="342900" indent="-342900" algn="l" rtl="0" fontAlgn="base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Neutral atom quantum computation experiment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</a:t>
            </a:r>
            <a:endParaRPr lang="en-US" b="0" i="0" dirty="0">
              <a:effectLst/>
            </a:endParaRPr>
          </a:p>
          <a:p>
            <a:pPr marL="342900" indent="-342900" algn="l" rtl="0" fontAlgn="base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MEG – Magnetoencephalography for brain studies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</a:t>
            </a:r>
          </a:p>
          <a:p>
            <a:pPr marL="342900" indent="-342900" algn="l" rtl="0" fontAlgn="base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Photonic Quantum Computing Testbed</a:t>
            </a:r>
          </a:p>
          <a:p>
            <a:pPr algn="l" rtl="0" fontAlgn="base"/>
            <a:r>
              <a:rPr lang="en-US" b="1" dirty="0">
                <a:solidFill>
                  <a:srgbClr val="000000"/>
                </a:solidFill>
              </a:rPr>
              <a:t>Q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uantum workforce from K-12 through early career scientists</a:t>
            </a:r>
            <a:endParaRPr lang="en-US" b="1" i="0" dirty="0">
              <a:effectLst/>
            </a:endParaRPr>
          </a:p>
          <a:p>
            <a:pPr marL="342900" indent="-342900" algn="l" rtl="0" fontAlgn="base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60+ photonic staff, 150+ quantum staff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​</a:t>
            </a:r>
            <a:endParaRPr lang="en-US" b="0" i="0" dirty="0">
              <a:effectLst/>
            </a:endParaRP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7880FD-8339-5997-22DB-6889115B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742" y="466431"/>
            <a:ext cx="2564274" cy="175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4520C9-58B9-5B5B-7E84-8186066EFB0F}"/>
              </a:ext>
            </a:extLst>
          </p:cNvPr>
          <p:cNvSpPr txBox="1"/>
          <p:nvPr/>
        </p:nvSpPr>
        <p:spPr>
          <a:xfrm>
            <a:off x="8790344" y="2224238"/>
            <a:ext cx="2687070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C3C3C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</a:rPr>
              <a:t>MEG with optically pumped magnetometers​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C3C3C">
                  <a:lumMod val="50000"/>
                </a:srgb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Borna et al. </a:t>
            </a:r>
            <a:r>
              <a:rPr kumimoji="0" lang="en-US" sz="1100" b="0" i="1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Plos one</a:t>
            </a:r>
            <a:r>
              <a:rPr kumimoji="0" lang="en-US" sz="1100" b="0" i="0" u="sng" strike="noStrike" kern="0" cap="none" spc="0" normalizeH="0" baseline="0" noProof="0" dirty="0">
                <a:ln>
                  <a:noFill/>
                </a:ln>
                <a:solidFill>
                  <a:srgbClr val="3C3C3C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15.1 (2020)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C3C3C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</a:rPr>
              <a:t>​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C3C3C">
                  <a:lumMod val="50000"/>
                </a:srgb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C3C3C">
                  <a:lumMod val="50000"/>
                </a:srgb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0673763-D46A-9647-78C8-EB42A6264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35"/>
          <a:stretch/>
        </p:blipFill>
        <p:spPr bwMode="auto">
          <a:xfrm>
            <a:off x="8851742" y="2923491"/>
            <a:ext cx="2568568" cy="137813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FCEB1B9-43AC-E431-BCE6-C6B5DA18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743" y="4617985"/>
            <a:ext cx="2564273" cy="137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19FD4-9B25-82DF-ECEF-7E78455E4020}"/>
              </a:ext>
            </a:extLst>
          </p:cNvPr>
          <p:cNvSpPr txBox="1"/>
          <p:nvPr/>
        </p:nvSpPr>
        <p:spPr>
          <a:xfrm>
            <a:off x="8790344" y="4286824"/>
            <a:ext cx="2687070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C3C3C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</a:rPr>
              <a:t>Trapped Ion Surface Trap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C3C3C">
                  <a:lumMod val="50000"/>
                </a:srgb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C3C3C">
                  <a:lumMod val="50000"/>
                </a:srgb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0E6B4-4D09-204C-B782-7F98A7C91E9D}"/>
              </a:ext>
            </a:extLst>
          </p:cNvPr>
          <p:cNvSpPr txBox="1"/>
          <p:nvPr/>
        </p:nvSpPr>
        <p:spPr>
          <a:xfrm>
            <a:off x="8851742" y="5996122"/>
            <a:ext cx="2687070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</a:rPr>
              <a:t>NV magnetic imaging of ​electronic circuit behavior​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</a:rPr>
            </a:br>
            <a:r>
              <a:rPr kumimoji="0" lang="en-US" sz="1100" b="0" i="0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  <a:hlinkClick r:id="rId3"/>
              </a:rPr>
              <a:t>Kehayias et al. </a:t>
            </a:r>
            <a:r>
              <a:rPr kumimoji="0" lang="en-US" sz="1100" b="0" i="1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  <a:hlinkClick r:id="rId3"/>
              </a:rPr>
              <a:t>Phys. Rev. Applied</a:t>
            </a:r>
            <a:r>
              <a:rPr kumimoji="0" lang="en-US" sz="1100" b="0" i="0" u="sng" strike="noStrike" kern="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  <a:hlinkClick r:id="rId3"/>
              </a:rPr>
              <a:t> 17:014021 (2022)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1860E"/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</a:rPr>
              <a:t>​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defTabSz="457200" rtl="0" eaLnBrk="1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/>
                <a:cs typeface="Open Sans"/>
                <a:sym typeface="Open Sans"/>
              </a:rPr>
              <a:t>​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C3C3C">
                  <a:lumMod val="50000"/>
                </a:srgb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2331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4FB6-B63D-D921-1CA7-573C8047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lots of </a:t>
            </a:r>
            <a:r>
              <a:rPr lang="en-US" b="1" dirty="0"/>
              <a:t>Quantum Technologies </a:t>
            </a:r>
            <a:r>
              <a:rPr lang="en-US" dirty="0"/>
              <a:t>to choose from!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63B237-9CDE-5DD1-EDE7-C94B3DF4DA6D}"/>
              </a:ext>
            </a:extLst>
          </p:cNvPr>
          <p:cNvSpPr/>
          <p:nvPr/>
        </p:nvSpPr>
        <p:spPr>
          <a:xfrm>
            <a:off x="8149676" y="1023083"/>
            <a:ext cx="3716505" cy="6659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Superconducting Josephson Junctions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8280E7-9A2A-E257-46E1-70DE04AD2ADD}"/>
              </a:ext>
            </a:extLst>
          </p:cNvPr>
          <p:cNvSpPr/>
          <p:nvPr/>
        </p:nvSpPr>
        <p:spPr>
          <a:xfrm>
            <a:off x="4237749" y="1029238"/>
            <a:ext cx="3716505" cy="66593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Trapped 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202CFA-C399-5CE4-CBE7-66418F407CF7}"/>
              </a:ext>
            </a:extLst>
          </p:cNvPr>
          <p:cNvSpPr/>
          <p:nvPr/>
        </p:nvSpPr>
        <p:spPr>
          <a:xfrm>
            <a:off x="8149676" y="3876639"/>
            <a:ext cx="3716505" cy="6659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Spin Qubits</a:t>
            </a:r>
          </a:p>
        </p:txBody>
      </p:sp>
      <p:pic>
        <p:nvPicPr>
          <p:cNvPr id="1026" name="Picture 2" descr="A prototype of QuEra's neutral atom quantum computer.">
            <a:extLst>
              <a:ext uri="{FF2B5EF4-FFF2-40B4-BE49-F238E27FC236}">
                <a16:creationId xmlns:a16="http://schemas.microsoft.com/office/drawing/2014/main" id="{C97A4233-8D97-DB53-F7BF-CA3C072B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1" y="1805942"/>
            <a:ext cx="3429023" cy="19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3D47D-935F-5091-1476-35F1AE83E6A9}"/>
              </a:ext>
            </a:extLst>
          </p:cNvPr>
          <p:cNvSpPr txBox="1"/>
          <p:nvPr/>
        </p:nvSpPr>
        <p:spPr>
          <a:xfrm>
            <a:off x="2610926" y="1805942"/>
            <a:ext cx="127374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QuEra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7A76D58-9A09-3F82-269B-3C997D131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0" y="4684449"/>
            <a:ext cx="3429023" cy="19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DD3320-F9CF-0727-9BD9-5E579AD30070}"/>
              </a:ext>
            </a:extLst>
          </p:cNvPr>
          <p:cNvSpPr txBox="1"/>
          <p:nvPr/>
        </p:nvSpPr>
        <p:spPr>
          <a:xfrm>
            <a:off x="2724225" y="6296766"/>
            <a:ext cx="117435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USTC</a:t>
            </a:r>
          </a:p>
        </p:txBody>
      </p:sp>
      <p:pic>
        <p:nvPicPr>
          <p:cNvPr id="1030" name="Picture 6" descr="silicon-spin quantum bit ">
            <a:extLst>
              <a:ext uri="{FF2B5EF4-FFF2-40B4-BE49-F238E27FC236}">
                <a16:creationId xmlns:a16="http://schemas.microsoft.com/office/drawing/2014/main" id="{51456371-CCDF-6D5B-DE40-10375B77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19" y="4675716"/>
            <a:ext cx="3429023" cy="19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D1D0D-0A4E-6A49-7D77-16C874589AB0}"/>
              </a:ext>
            </a:extLst>
          </p:cNvPr>
          <p:cNvSpPr txBox="1"/>
          <p:nvPr/>
        </p:nvSpPr>
        <p:spPr>
          <a:xfrm>
            <a:off x="10128095" y="6305901"/>
            <a:ext cx="159434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Princeton</a:t>
            </a:r>
          </a:p>
        </p:txBody>
      </p:sp>
      <p:pic>
        <p:nvPicPr>
          <p:cNvPr id="1032" name="Picture 8" descr="Layout of IBM's five qubit processor">
            <a:extLst>
              <a:ext uri="{FF2B5EF4-FFF2-40B4-BE49-F238E27FC236}">
                <a16:creationId xmlns:a16="http://schemas.microsoft.com/office/drawing/2014/main" id="{9B97E936-9504-5792-E8BB-E9796AA4A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418" y="1805942"/>
            <a:ext cx="3429022" cy="19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CC4ACA-30CF-F20D-C9E8-1383E552B2F1}"/>
              </a:ext>
            </a:extLst>
          </p:cNvPr>
          <p:cNvSpPr txBox="1"/>
          <p:nvPr/>
        </p:nvSpPr>
        <p:spPr>
          <a:xfrm>
            <a:off x="10652275" y="3435726"/>
            <a:ext cx="107016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IBM</a:t>
            </a:r>
          </a:p>
        </p:txBody>
      </p:sp>
      <p:pic>
        <p:nvPicPr>
          <p:cNvPr id="13" name="Picture 4" descr="Picture 4">
            <a:extLst>
              <a:ext uri="{FF2B5EF4-FFF2-40B4-BE49-F238E27FC236}">
                <a16:creationId xmlns:a16="http://schemas.microsoft.com/office/drawing/2014/main" id="{D1BE0281-48CB-1911-388A-0B1FDAFB27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06" b="5540"/>
          <a:stretch>
            <a:fillRect/>
          </a:stretch>
        </p:blipFill>
        <p:spPr>
          <a:xfrm>
            <a:off x="4352356" y="1819004"/>
            <a:ext cx="3487288" cy="23346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4ED747-BDA4-91A6-F33C-28FCB3F38E0A}"/>
              </a:ext>
            </a:extLst>
          </p:cNvPr>
          <p:cNvSpPr txBox="1"/>
          <p:nvPr/>
        </p:nvSpPr>
        <p:spPr>
          <a:xfrm>
            <a:off x="4788087" y="3845846"/>
            <a:ext cx="254332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Photo: Sandia HOA-2 (UMD)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D336C-B91E-844A-FB59-0375BCD2C1E8}"/>
              </a:ext>
            </a:extLst>
          </p:cNvPr>
          <p:cNvSpPr txBox="1"/>
          <p:nvPr/>
        </p:nvSpPr>
        <p:spPr>
          <a:xfrm>
            <a:off x="4162797" y="4675716"/>
            <a:ext cx="3911929" cy="193665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88900" dist="88900" dir="5400000" sx="103000" sy="103000" algn="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Let’s talk about charged atoms 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(aka ions) 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for atomic clocks and quantum computing!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D12675-2744-C93C-A173-3A980D60EE1C}"/>
              </a:ext>
            </a:extLst>
          </p:cNvPr>
          <p:cNvSpPr/>
          <p:nvPr/>
        </p:nvSpPr>
        <p:spPr>
          <a:xfrm>
            <a:off x="325821" y="1023083"/>
            <a:ext cx="3716505" cy="6659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Neutral Atoms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08BA8C9-DB9F-EAA3-58AD-DCC8EA9C855A}"/>
              </a:ext>
            </a:extLst>
          </p:cNvPr>
          <p:cNvSpPr/>
          <p:nvPr/>
        </p:nvSpPr>
        <p:spPr>
          <a:xfrm>
            <a:off x="325821" y="3876639"/>
            <a:ext cx="3716505" cy="6659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sym typeface="Open Sans"/>
              </a:rPr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3997754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2ABE2-EC73-D49F-5146-EF7B2DF3C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482C4-162D-4034-E2A3-C667421312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DF5D8-695F-D7F4-2528-BE2E0BAD9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4960" y="6585534"/>
            <a:ext cx="489438" cy="27305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EAE7EE-8FE8-DA0F-8816-CEA6421D2A83}"/>
              </a:ext>
            </a:extLst>
          </p:cNvPr>
          <p:cNvSpPr/>
          <p:nvPr/>
        </p:nvSpPr>
        <p:spPr>
          <a:xfrm>
            <a:off x="397763" y="1146341"/>
            <a:ext cx="4747320" cy="30406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Shor’s Algorithm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factor large numbers more efficiently than classical algorithms.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could break RSA encryption.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1,274,093,332,123,426,680,869 =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???,???,???,??? x ?,???,???,???</a:t>
            </a: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DB80DA-0843-19A8-6B61-5BABF4805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2BE32B-A2FA-F625-1612-C64EC0CA7269}"/>
              </a:ext>
            </a:extLst>
          </p:cNvPr>
          <p:cNvSpPr txBox="1"/>
          <p:nvPr/>
        </p:nvSpPr>
        <p:spPr>
          <a:xfrm>
            <a:off x="12274550" y="5143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ECCEB9-4CEB-C955-005D-4FA58CD00F02}"/>
              </a:ext>
            </a:extLst>
          </p:cNvPr>
          <p:cNvSpPr txBox="1">
            <a:spLocks/>
          </p:cNvSpPr>
          <p:nvPr/>
        </p:nvSpPr>
        <p:spPr>
          <a:xfrm>
            <a:off x="720648" y="87401"/>
            <a:ext cx="10480752" cy="57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2pPr>
            <a:lvl3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3pPr>
            <a:lvl4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4pPr>
            <a:lvl5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5pPr>
            <a:lvl6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6pPr>
            <a:lvl7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7pPr>
            <a:lvl8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8pPr>
            <a:lvl9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9pPr>
          </a:lstStyle>
          <a:p>
            <a:r>
              <a:rPr lang="en-US" kern="0" dirty="0"/>
              <a:t>Why do we care about quantum computing?</a:t>
            </a:r>
          </a:p>
        </p:txBody>
      </p:sp>
    </p:spTree>
    <p:extLst>
      <p:ext uri="{BB962C8B-B14F-4D97-AF65-F5344CB8AC3E}">
        <p14:creationId xmlns:p14="http://schemas.microsoft.com/office/powerpoint/2010/main" val="24417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3736D-672C-9771-83C1-CA20FC2C5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BA344-9280-136D-213C-95921273D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4960" y="6585534"/>
            <a:ext cx="489438" cy="27305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20D46B-5293-5B3C-5E7B-C81BD1451AFF}"/>
              </a:ext>
            </a:extLst>
          </p:cNvPr>
          <p:cNvSpPr/>
          <p:nvPr/>
        </p:nvSpPr>
        <p:spPr>
          <a:xfrm>
            <a:off x="397763" y="1146341"/>
            <a:ext cx="4747320" cy="30406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Shor’s Algorithm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factor large numbers more efficiently than classical algorithms.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could break RSA encryption.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1,274,093,332,123,426,680,869 =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135,763,451,261 x 9,384,656,329</a:t>
            </a: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Shor’s algorithm is an exponential speed-up over classical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149421-BAA9-7490-BD1A-D331934A2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6EC411-71E3-90B2-6104-9F6B43213F10}"/>
              </a:ext>
            </a:extLst>
          </p:cNvPr>
          <p:cNvSpPr txBox="1"/>
          <p:nvPr/>
        </p:nvSpPr>
        <p:spPr>
          <a:xfrm>
            <a:off x="12274550" y="5143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32D2B6-80D3-E39E-85E8-13492F258E89}"/>
              </a:ext>
            </a:extLst>
          </p:cNvPr>
          <p:cNvSpPr txBox="1">
            <a:spLocks/>
          </p:cNvSpPr>
          <p:nvPr/>
        </p:nvSpPr>
        <p:spPr>
          <a:xfrm>
            <a:off x="720648" y="87401"/>
            <a:ext cx="10480752" cy="57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2pPr>
            <a:lvl3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3pPr>
            <a:lvl4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4pPr>
            <a:lvl5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5pPr>
            <a:lvl6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6pPr>
            <a:lvl7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7pPr>
            <a:lvl8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8pPr>
            <a:lvl9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9pPr>
          </a:lstStyle>
          <a:p>
            <a:r>
              <a:rPr lang="en-US" kern="0" dirty="0"/>
              <a:t>Why do we care about quantum computing?</a:t>
            </a:r>
          </a:p>
        </p:txBody>
      </p:sp>
    </p:spTree>
    <p:extLst>
      <p:ext uri="{BB962C8B-B14F-4D97-AF65-F5344CB8AC3E}">
        <p14:creationId xmlns:p14="http://schemas.microsoft.com/office/powerpoint/2010/main" val="247671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48E7A-E194-198F-FF2A-4850E7281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7A290-F2CD-CADC-5E18-E7A680DD19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F1008-5D52-212A-5266-A660A0406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4960" y="6585534"/>
            <a:ext cx="489438" cy="27305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8CB8E2-D760-D075-3CA4-07237240805B}"/>
              </a:ext>
            </a:extLst>
          </p:cNvPr>
          <p:cNvSpPr/>
          <p:nvPr/>
        </p:nvSpPr>
        <p:spPr>
          <a:xfrm>
            <a:off x="397763" y="1146341"/>
            <a:ext cx="4747320" cy="304064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Shor’s Algorithm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factor large numbers more efficiently than classical algorithms.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could break RSA encryption.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1,274,093,332,123,426,680,869 =</a:t>
            </a: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135,763,451,261 x 9,384,656,329</a:t>
            </a: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Shor’s algorithm is an exponential speed-up over classical algorithms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3D07FB-8E79-57CA-5EA0-E29BAAA60CBC}"/>
              </a:ext>
            </a:extLst>
          </p:cNvPr>
          <p:cNvSpPr/>
          <p:nvPr/>
        </p:nvSpPr>
        <p:spPr>
          <a:xfrm>
            <a:off x="397763" y="4499812"/>
            <a:ext cx="2562005" cy="205273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Grover’s Algorithm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search an unsorted database more efficiently than classical algorithms.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Sqrt speedup.</a:t>
            </a:r>
          </a:p>
        </p:txBody>
      </p:sp>
      <p:graphicFrame>
        <p:nvGraphicFramePr>
          <p:cNvPr id="12" name="Table 14">
            <a:extLst>
              <a:ext uri="{FF2B5EF4-FFF2-40B4-BE49-F238E27FC236}">
                <a16:creationId xmlns:a16="http://schemas.microsoft.com/office/drawing/2014/main" id="{591A70A5-B7A9-A63C-5B45-D0B4D13E2871}"/>
              </a:ext>
            </a:extLst>
          </p:cNvPr>
          <p:cNvGraphicFramePr>
            <a:graphicFrameLocks noGrp="1"/>
          </p:cNvGraphicFramePr>
          <p:nvPr/>
        </p:nvGraphicFramePr>
        <p:xfrm>
          <a:off x="3146489" y="4566059"/>
          <a:ext cx="1998594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9297">
                  <a:extLst>
                    <a:ext uri="{9D8B030D-6E8A-4147-A177-3AD203B41FA5}">
                      <a16:colId xmlns:a16="http://schemas.microsoft.com/office/drawing/2014/main" val="721015276"/>
                    </a:ext>
                  </a:extLst>
                </a:gridCol>
                <a:gridCol w="999297">
                  <a:extLst>
                    <a:ext uri="{9D8B030D-6E8A-4147-A177-3AD203B41FA5}">
                      <a16:colId xmlns:a16="http://schemas.microsoft.com/office/drawing/2014/main" val="1089800448"/>
                    </a:ext>
                  </a:extLst>
                </a:gridCol>
              </a:tblGrid>
              <a:tr h="257086"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797537"/>
                  </a:ext>
                </a:extLst>
              </a:tr>
              <a:tr h="257086">
                <a:tc>
                  <a:txBody>
                    <a:bodyPr/>
                    <a:lstStyle/>
                    <a:p>
                      <a:r>
                        <a:rPr lang="en-US" sz="12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314-1592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5153"/>
                  </a:ext>
                </a:extLst>
              </a:tr>
              <a:tr h="257086">
                <a:tc>
                  <a:txBody>
                    <a:bodyPr/>
                    <a:lstStyle/>
                    <a:p>
                      <a:r>
                        <a:rPr lang="en-US" sz="12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271-8281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619495"/>
                  </a:ext>
                </a:extLst>
              </a:tr>
              <a:tr h="257086">
                <a:tc>
                  <a:txBody>
                    <a:bodyPr/>
                    <a:lstStyle/>
                    <a:p>
                      <a:r>
                        <a:rPr lang="en-US" sz="1200" dirty="0"/>
                        <a:t>Charlie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105-4571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05616"/>
                  </a:ext>
                </a:extLst>
              </a:tr>
              <a:tr h="257086">
                <a:tc>
                  <a:txBody>
                    <a:bodyPr/>
                    <a:lstStyle/>
                    <a:p>
                      <a:r>
                        <a:rPr lang="en-US" sz="1200" dirty="0"/>
                        <a:t>Dave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885-4187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962879"/>
                  </a:ext>
                </a:extLst>
              </a:tr>
              <a:tr h="257086">
                <a:tc>
                  <a:txBody>
                    <a:bodyPr/>
                    <a:lstStyle/>
                    <a:p>
                      <a:r>
                        <a:rPr lang="en-US" sz="1200" dirty="0"/>
                        <a:t>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125-6637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34119"/>
                  </a:ext>
                </a:extLst>
              </a:tr>
              <a:tr h="257086">
                <a:tc>
                  <a:txBody>
                    <a:bodyPr/>
                    <a:lstStyle/>
                    <a:p>
                      <a:r>
                        <a:rPr lang="en-US" sz="1200" dirty="0"/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299-7924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09449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B33150-7885-3A9E-5224-EB8D9CCEBC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0278726-07C7-EEEC-E09C-7AB68ECD3B46}"/>
              </a:ext>
            </a:extLst>
          </p:cNvPr>
          <p:cNvGrpSpPr/>
          <p:nvPr/>
        </p:nvGrpSpPr>
        <p:grpSpPr>
          <a:xfrm>
            <a:off x="5396512" y="1202960"/>
            <a:ext cx="6147553" cy="1006380"/>
            <a:chOff x="5396512" y="1202960"/>
            <a:chExt cx="6147553" cy="10063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F90E06-205E-851F-57F4-F0AAA94B0038}"/>
                </a:ext>
              </a:extLst>
            </p:cNvPr>
            <p:cNvSpPr/>
            <p:nvPr/>
          </p:nvSpPr>
          <p:spPr>
            <a:xfrm>
              <a:off x="5396512" y="1202960"/>
              <a:ext cx="6147553" cy="1006380"/>
            </a:xfrm>
            <a:prstGeom prst="rect">
              <a:avLst/>
            </a:prstGeom>
            <a:ln>
              <a:solidFill>
                <a:srgbClr val="1A315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60940C-6D92-FD96-713B-E0224CEFBDF4}"/>
                </a:ext>
              </a:extLst>
            </p:cNvPr>
            <p:cNvSpPr txBox="1"/>
            <p:nvPr/>
          </p:nvSpPr>
          <p:spPr>
            <a:xfrm>
              <a:off x="6496481" y="1267569"/>
              <a:ext cx="5038344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b="1" dirty="0">
                  <a:solidFill>
                    <a:srgbClr val="1A315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Chemistry &amp; Pharma</a:t>
              </a:r>
              <a:endParaRPr lang="en-US" dirty="0">
                <a:solidFill>
                  <a:srgbClr val="1A31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Catalyst &amp; enzyme design, drug discovery, bioinformatics, genomics, patent diagnosis, improved MRI</a:t>
              </a:r>
            </a:p>
          </p:txBody>
        </p:sp>
        <p:pic>
          <p:nvPicPr>
            <p:cNvPr id="9" name="Graphic 8" descr="Beaker outline">
              <a:extLst>
                <a:ext uri="{FF2B5EF4-FFF2-40B4-BE49-F238E27FC236}">
                  <a16:creationId xmlns:a16="http://schemas.microsoft.com/office/drawing/2014/main" id="{767366D4-F9B5-DF4E-ED1A-98DDE433A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09694" y="1217504"/>
              <a:ext cx="977292" cy="97729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2F4331-AAA9-1F4F-B9EC-25F6E5BE0AB7}"/>
              </a:ext>
            </a:extLst>
          </p:cNvPr>
          <p:cNvGrpSpPr/>
          <p:nvPr/>
        </p:nvGrpSpPr>
        <p:grpSpPr>
          <a:xfrm>
            <a:off x="5396512" y="2274151"/>
            <a:ext cx="6147553" cy="1006380"/>
            <a:chOff x="5396512" y="2267052"/>
            <a:chExt cx="6147553" cy="10063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4AD930-A1F8-3497-EA2C-2FBC25139B0B}"/>
                </a:ext>
              </a:extLst>
            </p:cNvPr>
            <p:cNvSpPr/>
            <p:nvPr/>
          </p:nvSpPr>
          <p:spPr>
            <a:xfrm>
              <a:off x="5396512" y="2267052"/>
              <a:ext cx="6147553" cy="1006380"/>
            </a:xfrm>
            <a:prstGeom prst="rect">
              <a:avLst/>
            </a:prstGeom>
            <a:ln>
              <a:solidFill>
                <a:srgbClr val="1A315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303DDE-77EB-A763-F6B3-5F2CBADD41E0}"/>
                </a:ext>
              </a:extLst>
            </p:cNvPr>
            <p:cNvSpPr txBox="1"/>
            <p:nvPr/>
          </p:nvSpPr>
          <p:spPr>
            <a:xfrm>
              <a:off x="6503625" y="2331661"/>
              <a:ext cx="504044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b="1" dirty="0">
                  <a:solidFill>
                    <a:srgbClr val="1A315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Information Technology</a:t>
              </a:r>
              <a:endParaRPr lang="en-US" dirty="0">
                <a:solidFill>
                  <a:srgbClr val="1A31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Cybersecurity, machine learning, AI, search, software verification &amp; validation</a:t>
              </a:r>
            </a:p>
          </p:txBody>
        </p:sp>
        <p:pic>
          <p:nvPicPr>
            <p:cNvPr id="16" name="Graphic 15" descr="Processor outline">
              <a:extLst>
                <a:ext uri="{FF2B5EF4-FFF2-40B4-BE49-F238E27FC236}">
                  <a16:creationId xmlns:a16="http://schemas.microsoft.com/office/drawing/2014/main" id="{B651F465-7A99-F748-B9B6-BDF0F19DF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09694" y="2281596"/>
              <a:ext cx="977292" cy="97729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35BAFA-301F-7B73-415E-E995109F2F5D}"/>
              </a:ext>
            </a:extLst>
          </p:cNvPr>
          <p:cNvGrpSpPr/>
          <p:nvPr/>
        </p:nvGrpSpPr>
        <p:grpSpPr>
          <a:xfrm>
            <a:off x="5409694" y="4416533"/>
            <a:ext cx="6147553" cy="1006380"/>
            <a:chOff x="5409694" y="4380840"/>
            <a:chExt cx="6147553" cy="100638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3EB6FF-60BB-8F00-32ED-8A7B76D01A0F}"/>
                </a:ext>
              </a:extLst>
            </p:cNvPr>
            <p:cNvSpPr/>
            <p:nvPr/>
          </p:nvSpPr>
          <p:spPr>
            <a:xfrm>
              <a:off x="5409694" y="4380840"/>
              <a:ext cx="6147553" cy="1006380"/>
            </a:xfrm>
            <a:prstGeom prst="rect">
              <a:avLst/>
            </a:prstGeom>
            <a:ln>
              <a:solidFill>
                <a:srgbClr val="1A315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A2C72D-342B-0940-2EC4-66ECDA083CAA}"/>
                </a:ext>
              </a:extLst>
            </p:cNvPr>
            <p:cNvSpPr txBox="1"/>
            <p:nvPr/>
          </p:nvSpPr>
          <p:spPr>
            <a:xfrm>
              <a:off x="6517402" y="4445449"/>
              <a:ext cx="5035315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b="1" dirty="0">
                  <a:solidFill>
                    <a:srgbClr val="1A315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Finance</a:t>
              </a:r>
              <a:endParaRPr lang="en-US" dirty="0">
                <a:solidFill>
                  <a:srgbClr val="1A31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Portfolio optimization, asset pricing, risk analysis, trading strategies, fraud detection, market simulation</a:t>
              </a:r>
            </a:p>
          </p:txBody>
        </p:sp>
        <p:pic>
          <p:nvPicPr>
            <p:cNvPr id="19" name="Graphic 18" descr="Coins outline">
              <a:extLst>
                <a:ext uri="{FF2B5EF4-FFF2-40B4-BE49-F238E27FC236}">
                  <a16:creationId xmlns:a16="http://schemas.microsoft.com/office/drawing/2014/main" id="{0B8C6F80-C08D-909C-8B68-3C050EC5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2876" y="4395384"/>
              <a:ext cx="977292" cy="97729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705CA7-D884-7D11-CFB5-3CA046B71BA6}"/>
              </a:ext>
            </a:extLst>
          </p:cNvPr>
          <p:cNvGrpSpPr/>
          <p:nvPr/>
        </p:nvGrpSpPr>
        <p:grpSpPr>
          <a:xfrm>
            <a:off x="5427406" y="5487725"/>
            <a:ext cx="6147553" cy="1006380"/>
            <a:chOff x="5427406" y="5487725"/>
            <a:chExt cx="6147553" cy="10063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2FA867-CCDA-212F-646E-750079C97153}"/>
                </a:ext>
              </a:extLst>
            </p:cNvPr>
            <p:cNvSpPr/>
            <p:nvPr/>
          </p:nvSpPr>
          <p:spPr>
            <a:xfrm>
              <a:off x="5427406" y="5487725"/>
              <a:ext cx="6147553" cy="1006380"/>
            </a:xfrm>
            <a:prstGeom prst="rect">
              <a:avLst/>
            </a:prstGeom>
            <a:ln>
              <a:solidFill>
                <a:srgbClr val="1A315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8D08F4-BC67-BC2E-7A90-5CE346F5C40C}"/>
                </a:ext>
              </a:extLst>
            </p:cNvPr>
            <p:cNvSpPr txBox="1"/>
            <p:nvPr/>
          </p:nvSpPr>
          <p:spPr>
            <a:xfrm>
              <a:off x="6535114" y="5552334"/>
              <a:ext cx="5035315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b="1" dirty="0">
                  <a:solidFill>
                    <a:srgbClr val="1A315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Other Industry</a:t>
              </a:r>
              <a:endParaRPr lang="en-US" dirty="0">
                <a:solidFill>
                  <a:srgbClr val="1A31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Materials, OLEDs, composites, logistics, scheduling, semiconductor device design, chip layout</a:t>
              </a:r>
            </a:p>
          </p:txBody>
        </p:sp>
        <p:pic>
          <p:nvPicPr>
            <p:cNvPr id="22" name="Graphic 21" descr="Mining tools outline">
              <a:extLst>
                <a:ext uri="{FF2B5EF4-FFF2-40B4-BE49-F238E27FC236}">
                  <a16:creationId xmlns:a16="http://schemas.microsoft.com/office/drawing/2014/main" id="{198DF010-D1BB-455F-E275-2E0B4C2A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40588" y="5502269"/>
              <a:ext cx="977292" cy="97729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F67036-987A-2968-2767-E3B410F0EEAA}"/>
              </a:ext>
            </a:extLst>
          </p:cNvPr>
          <p:cNvGrpSpPr/>
          <p:nvPr/>
        </p:nvGrpSpPr>
        <p:grpSpPr>
          <a:xfrm>
            <a:off x="5409694" y="3345342"/>
            <a:ext cx="6147553" cy="1006380"/>
            <a:chOff x="5409694" y="3325164"/>
            <a:chExt cx="6147553" cy="10063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BD1CCDB-06FC-6355-055F-1A949328A41C}"/>
                </a:ext>
              </a:extLst>
            </p:cNvPr>
            <p:cNvSpPr/>
            <p:nvPr/>
          </p:nvSpPr>
          <p:spPr>
            <a:xfrm>
              <a:off x="5409694" y="3325164"/>
              <a:ext cx="6147553" cy="1006380"/>
            </a:xfrm>
            <a:prstGeom prst="rect">
              <a:avLst/>
            </a:prstGeom>
            <a:ln>
              <a:solidFill>
                <a:srgbClr val="1A315D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63F611-C994-44EC-4379-17B32FAD172E}"/>
                </a:ext>
              </a:extLst>
            </p:cNvPr>
            <p:cNvSpPr txBox="1"/>
            <p:nvPr/>
          </p:nvSpPr>
          <p:spPr>
            <a:xfrm>
              <a:off x="6521932" y="3389773"/>
              <a:ext cx="5035315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b="1" dirty="0">
                  <a:solidFill>
                    <a:srgbClr val="1A315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Energy</a:t>
              </a:r>
              <a:endParaRPr lang="en-US" sz="1400" dirty="0">
                <a:solidFill>
                  <a:srgbClr val="1A31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Mineral &amp; oil exploration, oil well optimization, energy distribution, battery &amp; solar cell design </a:t>
              </a:r>
            </a:p>
          </p:txBody>
        </p:sp>
        <p:pic>
          <p:nvPicPr>
            <p:cNvPr id="25" name="Graphic 24" descr="Renewable Energy with solid fill">
              <a:extLst>
                <a:ext uri="{FF2B5EF4-FFF2-40B4-BE49-F238E27FC236}">
                  <a16:creationId xmlns:a16="http://schemas.microsoft.com/office/drawing/2014/main" id="{6009558D-18A6-2EC9-E407-D1E676E7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27406" y="3339708"/>
              <a:ext cx="977292" cy="97729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A77BC5F-6986-593F-3CBD-503E4EACF65C}"/>
              </a:ext>
            </a:extLst>
          </p:cNvPr>
          <p:cNvSpPr txBox="1"/>
          <p:nvPr/>
        </p:nvSpPr>
        <p:spPr>
          <a:xfrm>
            <a:off x="12274550" y="5143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03C29-7699-54D2-9F6A-BC51ADFA6851}"/>
              </a:ext>
            </a:extLst>
          </p:cNvPr>
          <p:cNvSpPr txBox="1">
            <a:spLocks/>
          </p:cNvSpPr>
          <p:nvPr/>
        </p:nvSpPr>
        <p:spPr>
          <a:xfrm>
            <a:off x="720648" y="87401"/>
            <a:ext cx="10480752" cy="57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2pPr>
            <a:lvl3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3pPr>
            <a:lvl4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4pPr>
            <a:lvl5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5pPr>
            <a:lvl6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6pPr>
            <a:lvl7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7pPr>
            <a:lvl8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8pPr>
            <a:lvl9pPr marL="0" marR="0" indent="0" algn="l" defTabSz="914353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100" baseline="0">
                <a:solidFill>
                  <a:srgbClr val="404040"/>
                </a:solidFill>
                <a:uFillTx/>
                <a:latin typeface="Exo 2 SemiBold"/>
                <a:ea typeface="Exo 2 SemiBold"/>
                <a:cs typeface="Exo 2 SemiBold"/>
                <a:sym typeface="Exo 2 SemiBold"/>
              </a:defRPr>
            </a:lvl9pPr>
          </a:lstStyle>
          <a:p>
            <a:r>
              <a:rPr lang="en-US" kern="0" dirty="0"/>
              <a:t>Why do we care about quantum computing?</a:t>
            </a:r>
          </a:p>
        </p:txBody>
      </p:sp>
    </p:spTree>
    <p:extLst>
      <p:ext uri="{BB962C8B-B14F-4D97-AF65-F5344CB8AC3E}">
        <p14:creationId xmlns:p14="http://schemas.microsoft.com/office/powerpoint/2010/main" val="207845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andia_Brand_Light_Theme_UUR">
  <a:themeElements>
    <a:clrScheme name="1_Sandia_Brand_Light_Theme_UUR">
      <a:dk1>
        <a:srgbClr val="3C3C3C"/>
      </a:dk1>
      <a:lt1>
        <a:srgbClr val="FFFFFF"/>
      </a:lt1>
      <a:dk2>
        <a:srgbClr val="A7A7A7"/>
      </a:dk2>
      <a:lt2>
        <a:srgbClr val="535353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0000FF"/>
      </a:hlink>
      <a:folHlink>
        <a:srgbClr val="FF00FF"/>
      </a:folHlink>
    </a:clrScheme>
    <a:fontScheme name="1_Sandia_Brand_Light_Theme_UUR">
      <a:majorFont>
        <a:latin typeface="Open Sans"/>
        <a:ea typeface="Open Sans"/>
        <a:cs typeface="Open Sans"/>
      </a:majorFont>
      <a:minorFont>
        <a:latin typeface="Helvetica"/>
        <a:ea typeface="Helvetica"/>
        <a:cs typeface="Helvetica"/>
      </a:minorFont>
    </a:fontScheme>
    <a:fmtScheme name="1_Sandia_Brand_Light_Theme_UU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C3C3C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C3C3C"/>
            </a:solidFill>
            <a:effectLst/>
            <a:uFillTx/>
            <a:latin typeface="+mj-lt"/>
            <a:ea typeface="+mj-ea"/>
            <a:cs typeface="+mj-c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7061</TotalTime>
  <Words>2884</Words>
  <Application>Microsoft Macintosh PowerPoint</Application>
  <PresentationFormat>Widescreen</PresentationFormat>
  <Paragraphs>587</Paragraphs>
  <Slides>40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Exo 2 SemiBold</vt:lpstr>
      <vt:lpstr>Garamond</vt:lpstr>
      <vt:lpstr>Helvetica</vt:lpstr>
      <vt:lpstr>Open Sans</vt:lpstr>
      <vt:lpstr>Open Sans SemiBold</vt:lpstr>
      <vt:lpstr>Wingdings</vt:lpstr>
      <vt:lpstr>Office Theme</vt:lpstr>
      <vt:lpstr>1_Sandia_Brand_Light_Theme_UUR</vt:lpstr>
      <vt:lpstr>Scaling Trapped Ions for  Atomic Clocks and  Quantum Computing</vt:lpstr>
      <vt:lpstr>Quantum is already all around us</vt:lpstr>
      <vt:lpstr>Many Quantum Applications are within reach</vt:lpstr>
      <vt:lpstr>There are lots of Quantum Technologies to choose from!</vt:lpstr>
      <vt:lpstr>QIS at Sandia National Laboratories</vt:lpstr>
      <vt:lpstr>There are lots of Quantum Technologies to choose from!</vt:lpstr>
      <vt:lpstr>PowerPoint Presentation</vt:lpstr>
      <vt:lpstr>PowerPoint Presentation</vt:lpstr>
      <vt:lpstr>PowerPoint Presentation</vt:lpstr>
      <vt:lpstr>Why do we care about better atomic clocks?</vt:lpstr>
      <vt:lpstr>Why do we care about better atomic clocks?</vt:lpstr>
      <vt:lpstr>Trapped Ions as Qubits and Clocks</vt:lpstr>
      <vt:lpstr>Outline</vt:lpstr>
      <vt:lpstr>Trapped Ion Science is a Team Sport!</vt:lpstr>
      <vt:lpstr>Confining potential with microfabricated surface traps</vt:lpstr>
      <vt:lpstr>Source of atoms, typically an “oven”</vt:lpstr>
      <vt:lpstr>How to confine an ion</vt:lpstr>
      <vt:lpstr>PowerPoint Presentation</vt:lpstr>
      <vt:lpstr>Ion Trapping Essential #1:  Confining Potential</vt:lpstr>
      <vt:lpstr>Microfabricated Surface Traps</vt:lpstr>
      <vt:lpstr>Microfabricated Surface Traps</vt:lpstr>
      <vt:lpstr>Microfabricated surface traps for clocks and computing</vt:lpstr>
      <vt:lpstr>Light Delivery with Integrated Photonics</vt:lpstr>
      <vt:lpstr>Doppler/laser cooling</vt:lpstr>
      <vt:lpstr>Ion Trapping Essential #2: Light Delivery (for 171Yb+)</vt:lpstr>
      <vt:lpstr>Ion Trapping Essential #2: Light Delivery (for 171Yb+)</vt:lpstr>
      <vt:lpstr>Ion Trapping Essential #2: Light Delivery (for 171Yb+)</vt:lpstr>
      <vt:lpstr>Ion Trapping Essential #2: Light Delivery (for 171Yb+)</vt:lpstr>
      <vt:lpstr>Necessary elements of a trapped ion quantum computer</vt:lpstr>
      <vt:lpstr>Integrated waveguides for visible – IR light delivery</vt:lpstr>
      <vt:lpstr>Integrated phtonics for visible – IR light delivery</vt:lpstr>
      <vt:lpstr>Integrated photonics for clocks and computing</vt:lpstr>
      <vt:lpstr>Compact Ultrahigh Vacuum Systems</vt:lpstr>
      <vt:lpstr>Ion Trapping Essential #3: Ultrahigh Vacuum</vt:lpstr>
      <vt:lpstr>Compact ultrahigh vacuum systems</vt:lpstr>
      <vt:lpstr>Compact ultrahigh vacuum systems</vt:lpstr>
      <vt:lpstr>Compact ultrahigh vacuum systems for clocks and computing</vt:lpstr>
      <vt:lpstr>Compact vacuum systems</vt:lpstr>
      <vt:lpstr>Recap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Trapped Ions for  Atomic Clocks and  Quantum Computing</dc:title>
  <dc:creator>Ivory, Megan Kathleen</dc:creator>
  <cp:lastModifiedBy>RASHAP, BRIAN</cp:lastModifiedBy>
  <cp:revision>4</cp:revision>
  <dcterms:created xsi:type="dcterms:W3CDTF">2023-10-16T04:18:31Z</dcterms:created>
  <dcterms:modified xsi:type="dcterms:W3CDTF">2025-09-27T15:31:59Z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8bb7484-22c2-4b98-9fb8-3ab13d821527_Enabled">
    <vt:lpwstr>true</vt:lpwstr>
  </property>
  <property fmtid="{D5CDD505-2E9C-101B-9397-08002B2CF9AE}" pid="3" name="MSIP_Label_d8bb7484-22c2-4b98-9fb8-3ab13d821527_SetDate">
    <vt:lpwstr>2025-09-27T15:31:59Z</vt:lpwstr>
  </property>
  <property fmtid="{D5CDD505-2E9C-101B-9397-08002B2CF9AE}" pid="4" name="MSIP_Label_d8bb7484-22c2-4b98-9fb8-3ab13d821527_Method">
    <vt:lpwstr>Standard</vt:lpwstr>
  </property>
  <property fmtid="{D5CDD505-2E9C-101B-9397-08002B2CF9AE}" pid="5" name="MSIP_Label_d8bb7484-22c2-4b98-9fb8-3ab13d821527_Name">
    <vt:lpwstr>defa4170-0d19-0005-0004-bc88714345d2</vt:lpwstr>
  </property>
  <property fmtid="{D5CDD505-2E9C-101B-9397-08002B2CF9AE}" pid="6" name="MSIP_Label_d8bb7484-22c2-4b98-9fb8-3ab13d821527_SiteId">
    <vt:lpwstr>f50e076b-86a5-45f3-87b0-3f4d0ec5e94e</vt:lpwstr>
  </property>
  <property fmtid="{D5CDD505-2E9C-101B-9397-08002B2CF9AE}" pid="7" name="MSIP_Label_d8bb7484-22c2-4b98-9fb8-3ab13d821527_ActionId">
    <vt:lpwstr>702758d3-7ec0-438d-ab4d-43aa06cfa88c</vt:lpwstr>
  </property>
  <property fmtid="{D5CDD505-2E9C-101B-9397-08002B2CF9AE}" pid="8" name="MSIP_Label_d8bb7484-22c2-4b98-9fb8-3ab13d821527_ContentBits">
    <vt:lpwstr>0</vt:lpwstr>
  </property>
  <property fmtid="{D5CDD505-2E9C-101B-9397-08002B2CF9AE}" pid="9" name="MSIP_Label_d8bb7484-22c2-4b98-9fb8-3ab13d821527_Tag">
    <vt:lpwstr>50, 3, 0, 1</vt:lpwstr>
  </property>
</Properties>
</file>